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5"/>
  </p:notesMasterIdLst>
  <p:handoutMasterIdLst>
    <p:handoutMasterId r:id="rId24"/>
  </p:handoutMasterIdLst>
  <p:sldIdLst>
    <p:sldId id="687" r:id="rId3"/>
    <p:sldId id="345" r:id="rId4"/>
    <p:sldId id="685" r:id="rId6"/>
    <p:sldId id="670" r:id="rId7"/>
    <p:sldId id="671" r:id="rId8"/>
    <p:sldId id="672" r:id="rId9"/>
    <p:sldId id="673" r:id="rId10"/>
    <p:sldId id="674" r:id="rId11"/>
    <p:sldId id="675" r:id="rId12"/>
    <p:sldId id="676" r:id="rId13"/>
    <p:sldId id="677" r:id="rId14"/>
    <p:sldId id="678" r:id="rId15"/>
    <p:sldId id="679" r:id="rId16"/>
    <p:sldId id="680" r:id="rId17"/>
    <p:sldId id="664" r:id="rId18"/>
    <p:sldId id="681" r:id="rId19"/>
    <p:sldId id="682" r:id="rId20"/>
    <p:sldId id="686" r:id="rId21"/>
    <p:sldId id="683" r:id="rId22"/>
    <p:sldId id="688" r:id="rId23"/>
  </p:sldIdLst>
  <p:sldSz cx="12192000" cy="6858000"/>
  <p:notesSz cx="6858000" cy="9144000"/>
  <p:embeddedFontLst>
    <p:embeddedFont>
      <p:font typeface="方正楷体简体" panose="02000000000000000000" pitchFamily="65" charset="-122"/>
      <p:regular r:id="rId28"/>
    </p:embeddedFont>
    <p:embeddedFont>
      <p:font typeface="方正黑体_GBK" panose="03000509000000000000" pitchFamily="65" charset="-122"/>
      <p:regular r:id="rId29"/>
    </p:embeddedFont>
    <p:embeddedFont>
      <p:font typeface="黑体" panose="02010609060101010101" pitchFamily="49" charset="-122"/>
      <p:regular r:id="rId30"/>
    </p:embeddedFont>
    <p:embeddedFont>
      <p:font typeface="楷体" panose="02010609060101010101" pitchFamily="49" charset="-122"/>
      <p:regular r:id="rId31"/>
    </p:embeddedFont>
    <p:embeddedFont>
      <p:font typeface="仓耳明楷 W04" panose="00000500000000000000" charset="-122"/>
      <p:regular r:id="rId32"/>
    </p:embeddedFont>
    <p:embeddedFont>
      <p:font typeface="汉仪力量黑简" panose="00020600040101010101" charset="-122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DongTian" panose="02020603050405020304" pitchFamily="18" charset="0"/>
      <p:regular r:id="rId38"/>
      <p:bold r:id="rId39"/>
      <p:italic r:id="rId40"/>
      <p:boldItalic r:id="rId41"/>
    </p:embeddedFont>
    <p:embeddedFont>
      <p:font typeface="汉仪颜楷简" panose="00020600040101010101" charset="-122"/>
      <p:regular r:id="rId42"/>
    </p:embeddedFont>
    <p:embeddedFont>
      <p:font typeface="字魂江汉手书" panose="00000500000000000000" charset="-122"/>
      <p:regular r:id="rId43"/>
    </p:embeddedFont>
  </p:embeddedFontLst>
  <p:custDataLst>
    <p:tags r:id="rId4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7" userDrawn="1">
          <p15:clr>
            <a:srgbClr val="A4A3A4"/>
          </p15:clr>
        </p15:guide>
        <p15:guide id="4" pos="7129" userDrawn="1">
          <p15:clr>
            <a:srgbClr val="A4A3A4"/>
          </p15:clr>
        </p15:guide>
        <p15:guide id="5" orient="horz" pos="572" userDrawn="1">
          <p15:clr>
            <a:srgbClr val="A4A3A4"/>
          </p15:clr>
        </p15:guide>
        <p15:guide id="6" orient="horz" pos="3952" userDrawn="1">
          <p15:clr>
            <a:srgbClr val="A4A3A4"/>
          </p15:clr>
        </p15:guide>
        <p15:guide id="7" pos="551" userDrawn="1">
          <p15:clr>
            <a:srgbClr val="A4A3A4"/>
          </p15:clr>
        </p15:guide>
        <p15:guide id="8" pos="15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EFDBC9"/>
    <a:srgbClr val="F3E3D5"/>
    <a:srgbClr val="FAF3ED"/>
    <a:srgbClr val="F6E9DE"/>
    <a:srgbClr val="FAE7E1"/>
    <a:srgbClr val="B9D1ED"/>
    <a:srgbClr val="C7DAF1"/>
    <a:srgbClr val="CCDDF2"/>
    <a:srgbClr val="EFF4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231" autoAdjust="0"/>
  </p:normalViewPr>
  <p:slideViewPr>
    <p:cSldViewPr showGuides="1">
      <p:cViewPr varScale="1">
        <p:scale>
          <a:sx n="77" d="100"/>
          <a:sy n="77" d="100"/>
        </p:scale>
        <p:origin x="125" y="53"/>
      </p:cViewPr>
      <p:guideLst>
        <p:guide pos="3847"/>
        <p:guide pos="7129"/>
        <p:guide orient="horz" pos="572"/>
        <p:guide orient="horz" pos="3952"/>
        <p:guide pos="551"/>
        <p:guide pos="15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4" Type="http://schemas.openxmlformats.org/officeDocument/2006/relationships/tags" Target="tags/tag4.xml"/><Relationship Id="rId43" Type="http://schemas.openxmlformats.org/officeDocument/2006/relationships/font" Target="fonts/font16.fntdata"/><Relationship Id="rId42" Type="http://schemas.openxmlformats.org/officeDocument/2006/relationships/font" Target="fonts/font15.fntdata"/><Relationship Id="rId41" Type="http://schemas.openxmlformats.org/officeDocument/2006/relationships/font" Target="fonts/font14.fntdata"/><Relationship Id="rId40" Type="http://schemas.openxmlformats.org/officeDocument/2006/relationships/font" Target="fonts/font13.fntdata"/><Relationship Id="rId4" Type="http://schemas.openxmlformats.org/officeDocument/2006/relationships/slide" Target="slides/slide2.xml"/><Relationship Id="rId39" Type="http://schemas.openxmlformats.org/officeDocument/2006/relationships/font" Target="fonts/font12.fntdata"/><Relationship Id="rId38" Type="http://schemas.openxmlformats.org/officeDocument/2006/relationships/font" Target="fonts/font11.fntdata"/><Relationship Id="rId37" Type="http://schemas.openxmlformats.org/officeDocument/2006/relationships/font" Target="fonts/font10.fntdata"/><Relationship Id="rId36" Type="http://schemas.openxmlformats.org/officeDocument/2006/relationships/font" Target="fonts/font9.fntdata"/><Relationship Id="rId35" Type="http://schemas.openxmlformats.org/officeDocument/2006/relationships/font" Target="fonts/font8.fntdata"/><Relationship Id="rId34" Type="http://schemas.openxmlformats.org/officeDocument/2006/relationships/font" Target="fonts/font7.fntdata"/><Relationship Id="rId33" Type="http://schemas.openxmlformats.org/officeDocument/2006/relationships/font" Target="fonts/font6.fntdata"/><Relationship Id="rId32" Type="http://schemas.openxmlformats.org/officeDocument/2006/relationships/font" Target="fonts/font5.fntdata"/><Relationship Id="rId31" Type="http://schemas.openxmlformats.org/officeDocument/2006/relationships/font" Target="fonts/font4.fntdata"/><Relationship Id="rId30" Type="http://schemas.openxmlformats.org/officeDocument/2006/relationships/font" Target="fonts/font3.fntdata"/><Relationship Id="rId3" Type="http://schemas.openxmlformats.org/officeDocument/2006/relationships/slide" Target="slides/slide1.xml"/><Relationship Id="rId29" Type="http://schemas.openxmlformats.org/officeDocument/2006/relationships/font" Target="fonts/font2.fntdata"/><Relationship Id="rId28" Type="http://schemas.openxmlformats.org/officeDocument/2006/relationships/font" Target="fonts/font1.fntdata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handoutMaster" Target="handoutMasters/handout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方正楷体简体" panose="02000000000000000000" pitchFamily="65" charset="-122"/>
                <a:ea typeface="方正楷体简体" panose="02000000000000000000" pitchFamily="65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方正楷体简体" panose="02000000000000000000" pitchFamily="65" charset="-122"/>
                <a:ea typeface="方正楷体简体" panose="02000000000000000000" pitchFamily="65" charset="-122"/>
              </a:defRPr>
            </a:lvl1pPr>
          </a:lstStyle>
          <a:p>
            <a:fld id="{67C9927A-CE19-4235-8D2A-6C66713068E1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方正楷体简体" panose="02000000000000000000" pitchFamily="65" charset="-122"/>
                <a:ea typeface="方正楷体简体" panose="02000000000000000000" pitchFamily="65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方正楷体简体" panose="02000000000000000000" pitchFamily="65" charset="-122"/>
                <a:ea typeface="方正楷体简体" panose="02000000000000000000" pitchFamily="65" charset="-122"/>
              </a:defRPr>
            </a:lvl1pPr>
          </a:lstStyle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方正楷体简体" panose="02000000000000000000" pitchFamily="65" charset="-122"/>
        <a:ea typeface="方正楷体简体" panose="02000000000000000000" pitchFamily="65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方正楷体简体" panose="02000000000000000000" pitchFamily="65" charset="-122"/>
        <a:ea typeface="方正楷体简体" panose="02000000000000000000" pitchFamily="65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方正楷体简体" panose="02000000000000000000" pitchFamily="65" charset="-122"/>
        <a:ea typeface="方正楷体简体" panose="02000000000000000000" pitchFamily="65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方正楷体简体" panose="02000000000000000000" pitchFamily="65" charset="-122"/>
        <a:ea typeface="方正楷体简体" panose="02000000000000000000" pitchFamily="65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方正楷体简体" panose="02000000000000000000" pitchFamily="65" charset="-122"/>
        <a:ea typeface="方正楷体简体" panose="02000000000000000000" pitchFamily="65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dirty="0">
              <a:sym typeface="方正楷体简体" panose="02000000000000000000" pitchFamily="65" charset="-122"/>
            </a:endParaRPr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dirty="0">
              <a:sym typeface="方正楷体简体" panose="02000000000000000000" pitchFamily="65" charset="-122"/>
            </a:endParaRPr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dirty="0">
              <a:sym typeface="方正楷体简体" panose="02000000000000000000" pitchFamily="65" charset="-122"/>
            </a:endParaRPr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dirty="0">
              <a:sym typeface="方正楷体简体" panose="02000000000000000000" pitchFamily="65" charset="-122"/>
            </a:endParaRPr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dirty="0">
              <a:sym typeface="方正楷体简体" panose="02000000000000000000" pitchFamily="65" charset="-122"/>
            </a:endParaRPr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dirty="0">
              <a:sym typeface="方正楷体简体" panose="02000000000000000000" pitchFamily="65" charset="-122"/>
            </a:endParaRPr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dirty="0">
              <a:sym typeface="方正楷体简体" panose="02000000000000000000" pitchFamily="65" charset="-122"/>
            </a:endParaRPr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dirty="0">
              <a:sym typeface="方正楷体简体" panose="02000000000000000000" pitchFamily="65" charset="-122"/>
            </a:endParaRPr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>
              <a:sym typeface="方正楷体简体" panose="02000000000000000000" pitchFamily="65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zh-CN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defTabSz="914400" eaLnBrk="1" hangingPunct="1">
              <a:lnSpc>
                <a:spcPct val="160000"/>
              </a:lnSpc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102000" y="598403"/>
            <a:ext cx="11988000" cy="10800"/>
          </a:xfrm>
          <a:prstGeom prst="rect">
            <a:avLst/>
          </a:prstGeom>
          <a:solidFill>
            <a:srgbClr val="C6C6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楷体简体" panose="02000000000000000000" pitchFamily="65" charset="-122"/>
              <a:ea typeface="方正楷体简体" panose="02000000000000000000" pitchFamily="65" charset="-122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374706" y="6587826"/>
            <a:ext cx="5817294" cy="46800"/>
            <a:chOff x="6374706" y="6766576"/>
            <a:chExt cx="5817294" cy="46800"/>
          </a:xfrm>
        </p:grpSpPr>
        <p:sp>
          <p:nvSpPr>
            <p:cNvPr id="13" name="矩形: 圆顶角 12"/>
            <p:cNvSpPr/>
            <p:nvPr userDrawn="1"/>
          </p:nvSpPr>
          <p:spPr>
            <a:xfrm rot="16200000">
              <a:off x="7251306" y="5889976"/>
              <a:ext cx="46800" cy="1800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B0DE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2000000000000000000" pitchFamily="65" charset="-122"/>
                <a:ea typeface="方正楷体简体" panose="02000000000000000000" pitchFamily="65" charset="-122"/>
              </a:endParaRPr>
            </a:p>
          </p:txBody>
        </p:sp>
        <p:sp>
          <p:nvSpPr>
            <p:cNvPr id="14" name="矩形: 圆顶角 13"/>
            <p:cNvSpPr/>
            <p:nvPr userDrawn="1"/>
          </p:nvSpPr>
          <p:spPr>
            <a:xfrm rot="16200000">
              <a:off x="8616900" y="5889976"/>
              <a:ext cx="46800" cy="1800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5CBE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2000000000000000000" pitchFamily="65" charset="-122"/>
                <a:ea typeface="方正楷体简体" panose="02000000000000000000" pitchFamily="65" charset="-122"/>
              </a:endParaRPr>
            </a:p>
          </p:txBody>
        </p:sp>
        <p:sp>
          <p:nvSpPr>
            <p:cNvPr id="15" name="矩形: 圆顶角 14"/>
            <p:cNvSpPr/>
            <p:nvPr userDrawn="1"/>
          </p:nvSpPr>
          <p:spPr>
            <a:xfrm rot="16200000">
              <a:off x="10647600" y="5268976"/>
              <a:ext cx="46800" cy="3042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39D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2000000000000000000" pitchFamily="65" charset="-122"/>
                <a:ea typeface="方正楷体简体" panose="02000000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1573" y="598489"/>
            <a:ext cx="11985679" cy="11113"/>
          </a:xfrm>
          <a:prstGeom prst="rect">
            <a:avLst/>
          </a:prstGeom>
          <a:solidFill>
            <a:srgbClr val="C6C6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方正黑体_GBK" panose="03000509000000000000" pitchFamily="65" charset="-122"/>
              <a:ea typeface="方正黑体_GBK" panose="03000509000000000000" pitchFamily="65" charset="-122"/>
              <a:cs typeface="+mn-cs"/>
            </a:endParaRPr>
          </a:p>
        </p:txBody>
      </p:sp>
      <p:grpSp>
        <p:nvGrpSpPr>
          <p:cNvPr id="3076" name="组合 3"/>
          <p:cNvGrpSpPr/>
          <p:nvPr userDrawn="1"/>
        </p:nvGrpSpPr>
        <p:grpSpPr>
          <a:xfrm>
            <a:off x="6373740" y="6588125"/>
            <a:ext cx="5815086" cy="46038"/>
            <a:chOff x="6374706" y="6766576"/>
            <a:chExt cx="5817294" cy="46800"/>
          </a:xfrm>
        </p:grpSpPr>
        <p:sp>
          <p:nvSpPr>
            <p:cNvPr id="4" name="矩形: 圆顶角 5"/>
            <p:cNvSpPr/>
            <p:nvPr/>
          </p:nvSpPr>
          <p:spPr>
            <a:xfrm rot="16200000">
              <a:off x="7251526" y="5889756"/>
              <a:ext cx="46800" cy="180044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B0DE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方正黑体_GBK" panose="03000509000000000000" pitchFamily="65" charset="-122"/>
                <a:ea typeface="方正黑体_GBK" panose="03000509000000000000" pitchFamily="65" charset="-122"/>
                <a:cs typeface="+mn-cs"/>
              </a:endParaRPr>
            </a:p>
          </p:txBody>
        </p:sp>
        <p:sp>
          <p:nvSpPr>
            <p:cNvPr id="5" name="矩形: 圆顶角 6"/>
            <p:cNvSpPr/>
            <p:nvPr/>
          </p:nvSpPr>
          <p:spPr>
            <a:xfrm rot="16200000">
              <a:off x="8616939" y="5889756"/>
              <a:ext cx="46800" cy="180044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5CBE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方正黑体_GBK" panose="03000509000000000000" pitchFamily="65" charset="-122"/>
                <a:ea typeface="方正黑体_GBK" panose="03000509000000000000" pitchFamily="65" charset="-122"/>
                <a:cs typeface="+mn-cs"/>
              </a:endParaRPr>
            </a:p>
          </p:txBody>
        </p:sp>
        <p:sp>
          <p:nvSpPr>
            <p:cNvPr id="6" name="矩形: 圆顶角 5"/>
            <p:cNvSpPr/>
            <p:nvPr/>
          </p:nvSpPr>
          <p:spPr>
            <a:xfrm rot="16200000">
              <a:off x="10647594" y="5268971"/>
              <a:ext cx="46800" cy="304201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39D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方正黑体_GBK" panose="03000509000000000000" pitchFamily="65" charset="-122"/>
                <a:ea typeface="方正黑体_GBK" panose="03000509000000000000" pitchFamily="65" charset="-122"/>
                <a:cs typeface="+mn-cs"/>
              </a:endParaRPr>
            </a:p>
          </p:txBody>
        </p:sp>
      </p:grp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>
    <p:wipe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audio" Target="../media/audio3.wav"/><Relationship Id="rId6" Type="http://schemas.openxmlformats.org/officeDocument/2006/relationships/audio" Target="../media/audio2.wav"/><Relationship Id="rId5" Type="http://schemas.openxmlformats.org/officeDocument/2006/relationships/audio" Target="../media/audio1.wav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audio" Target="../media/audio2.wav"/><Relationship Id="rId2" Type="http://schemas.openxmlformats.org/officeDocument/2006/relationships/tags" Target="../tags/tag3.xml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-12065" y="1270"/>
            <a:ext cx="12204065" cy="68554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Box 48"/>
          <p:cNvSpPr txBox="1"/>
          <p:nvPr/>
        </p:nvSpPr>
        <p:spPr>
          <a:xfrm>
            <a:off x="299901" y="1340225"/>
            <a:ext cx="11097366" cy="250634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wrap="square" lIns="91408" tIns="45703" rIns="91408" bIns="45703">
            <a:spAutoFit/>
          </a:bodyPr>
          <a:lstStyle/>
          <a:p>
            <a:pPr algn="ctr" eaLnBrk="0" hangingPunct="0">
              <a:lnSpc>
                <a:spcPct val="150000"/>
              </a:lnSpc>
              <a:buFontTx/>
              <a:buNone/>
              <a:defRPr/>
            </a:pPr>
            <a:r>
              <a:rPr lang="zh-CN" altLang="en-US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第一章</a:t>
            </a:r>
            <a:r>
              <a:rPr lang="en-US" altLang="zh-CN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  </a:t>
            </a:r>
            <a:r>
              <a:rPr lang="zh-CN" altLang="en-US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有理数</a:t>
            </a:r>
            <a:endParaRPr lang="zh-CN" altLang="en-US" sz="5865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algn="ctr" eaLnBrk="0" hangingPunct="0">
              <a:lnSpc>
                <a:spcPct val="150000"/>
              </a:lnSpc>
              <a:buFontTx/>
              <a:buNone/>
              <a:defRPr/>
            </a:pPr>
            <a:r>
              <a:rPr lang="en-US" altLang="zh-CN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  </a:t>
            </a:r>
            <a:r>
              <a:rPr lang="en-US" altLang="zh-CN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1.1  </a:t>
            </a:r>
            <a:r>
              <a:rPr lang="zh-CN" altLang="en-US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正数和负数（第</a:t>
            </a:r>
            <a:r>
              <a:rPr lang="en-US" altLang="zh-CN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2</a:t>
            </a:r>
            <a:r>
              <a:rPr lang="zh-CN" altLang="en-US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课时）</a:t>
            </a:r>
            <a:endParaRPr lang="zh-CN" altLang="en-US" sz="46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pic>
        <p:nvPicPr>
          <p:cNvPr id="3" name="图片 2" descr="鹰头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6814" y="5599663"/>
            <a:ext cx="1180881" cy="1257067"/>
          </a:xfrm>
          <a:prstGeom prst="rect">
            <a:avLst/>
          </a:prstGeom>
        </p:spPr>
      </p:pic>
      <p:sp>
        <p:nvSpPr>
          <p:cNvPr id="4" name="文本框 3" descr="7b0a2020202022776f7264617274223a2022220a7d0a"/>
          <p:cNvSpPr txBox="1"/>
          <p:nvPr>
            <p:custDataLst>
              <p:tags r:id="rId3"/>
            </p:custDataLst>
          </p:nvPr>
        </p:nvSpPr>
        <p:spPr>
          <a:xfrm>
            <a:off x="2253461" y="4794745"/>
            <a:ext cx="7685887" cy="6915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七年级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xx</a:t>
            </a:r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班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  </a:t>
            </a:r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主讲：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xxx</a:t>
            </a:r>
            <a:endParaRPr lang="en-US" altLang="zh-CN" sz="39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汉仪力量黑简" panose="00020600040101010101" charset="-122"/>
            </a:endParaRPr>
          </a:p>
        </p:txBody>
      </p:sp>
      <p:sp>
        <p:nvSpPr>
          <p:cNvPr id="6" name="缺角矩形 5"/>
          <p:cNvSpPr/>
          <p:nvPr/>
        </p:nvSpPr>
        <p:spPr>
          <a:xfrm>
            <a:off x="2073477" y="1304485"/>
            <a:ext cx="8045877" cy="2899055"/>
          </a:xfrm>
          <a:prstGeom prst="plaque">
            <a:avLst>
              <a:gd name="adj" fmla="val 10189"/>
            </a:avLst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>
              <a:ln>
                <a:gradFill>
                  <a:gsLst>
                    <a:gs pos="50000">
                      <a:schemeClr val="accent2"/>
                    </a:gs>
                    <a:gs pos="0">
                      <a:schemeClr val="accent2">
                        <a:lumMod val="25000"/>
                        <a:lumOff val="75000"/>
                      </a:schemeClr>
                    </a:gs>
                    <a:gs pos="100000">
                      <a:schemeClr val="accent2">
                        <a:lumMod val="85000"/>
                      </a:schemeClr>
                    </a:gs>
                  </a:gsLst>
                  <a:lin ang="5400000" scaled="0"/>
                </a:gradFill>
              </a:ln>
              <a:noFill/>
            </a:endParaRPr>
          </a:p>
        </p:txBody>
      </p:sp>
      <p:sp>
        <p:nvSpPr>
          <p:cNvPr id="5" name="圆角矩形 4"/>
          <p:cNvSpPr/>
          <p:nvPr>
            <p:custDataLst>
              <p:tags r:id="rId4"/>
            </p:custDataLst>
          </p:nvPr>
        </p:nvSpPr>
        <p:spPr>
          <a:xfrm>
            <a:off x="128885" y="133865"/>
            <a:ext cx="4347801" cy="489509"/>
          </a:xfrm>
          <a:prstGeom prst="roundRect">
            <a:avLst/>
          </a:prstGeom>
          <a:gradFill>
            <a:gsLst>
              <a:gs pos="0">
                <a:schemeClr val="accent6">
                  <a:satMod val="103000"/>
                  <a:lumMod val="102000"/>
                  <a:tint val="94000"/>
                </a:schemeClr>
              </a:gs>
              <a:gs pos="50000">
                <a:schemeClr val="accent6">
                  <a:satMod val="110000"/>
                  <a:lumMod val="100000"/>
                  <a:shade val="100000"/>
                </a:schemeClr>
              </a:gs>
              <a:gs pos="100000">
                <a:schemeClr val="accent6">
                  <a:lumMod val="99000"/>
                  <a:satMod val="120000"/>
                  <a:shade val="78000"/>
                </a:schemeClr>
              </a:gs>
              <a:gs pos="50000">
                <a:schemeClr val="accent6"/>
              </a:gs>
              <a:gs pos="0">
                <a:schemeClr val="accent6">
                  <a:lumMod val="25000"/>
                  <a:lumOff val="75000"/>
                </a:schemeClr>
              </a:gs>
              <a:gs pos="100000">
                <a:schemeClr val="accent6">
                  <a:lumMod val="85000"/>
                </a:schemeClr>
              </a:gs>
            </a:gsLst>
            <a:lin ang="5400000" scaled="1"/>
          </a:gradFill>
          <a:effectLst>
            <a:outerShdw blurRad="63500" sx="102000" sy="102000" algn="ctr" rotWithShape="0">
              <a:schemeClr val="bg1">
                <a:alpha val="40000"/>
              </a:schemeClr>
            </a:outerShdw>
            <a:softEdge rad="12700"/>
          </a:effectLst>
        </p:spPr>
        <p:style>
          <a:lnRef idx="0">
            <a:srgbClr val="FFFFFF"/>
          </a:lnRef>
          <a:fillRef idx="3">
            <a:schemeClr val="accent6"/>
          </a:fillRef>
          <a:effectRef idx="0">
            <a:srgbClr val="FFFFFF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人教版 </a:t>
            </a:r>
            <a:r>
              <a:rPr lang="zh-CN" altLang="en-US" sz="2665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数学 七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年级 上册</a:t>
            </a:r>
            <a:endParaRPr kumimoji="0" lang="zh-CN" altLang="en-US" sz="2665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仓耳明楷 W04" panose="00000500000000000000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87000">
                                        <p:cTn display="1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87000">
                                        <p:cTn display="1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50"/>
                            </p:stCondLst>
                            <p:childTnLst>
                              <p:par>
                                <p:cTn id="26" presetID="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81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45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9" dur="454" fill="hold">
                                          <p:stCondLst>
                                            <p:cond delay="45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4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0" dur="354" fill="hold">
                                          <p:stCondLst>
                                            <p:cond delay="90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1" dur="278" fill="hold">
                                          <p:stCondLst>
                                            <p:cond delay="12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16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2" dur="214" fill="hold">
                                          <p:stCondLst>
                                            <p:cond delay="154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2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3" dur="168" fill="hold">
                                          <p:stCondLst>
                                            <p:cond delay="175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64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4" dur="78" fill="hold">
                                          <p:stCondLst>
                                            <p:cond delay="19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128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99000">
                                        <p:cTn display="1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5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 uiExpand="1" build="allAtOnce"/>
      <p:bldP spid="10" grpId="1" animBg="1"/>
      <p:bldP spid="4" grpId="0"/>
      <p:bldP spid="6" grpId="0" bldLvl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53"/>
          <p:cNvSpPr txBox="1"/>
          <p:nvPr/>
        </p:nvSpPr>
        <p:spPr>
          <a:xfrm>
            <a:off x="900001" y="900000"/>
            <a:ext cx="9732504" cy="653082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60000"/>
              </a:lnSpc>
            </a:pPr>
            <a:r>
              <a:rPr lang="zh-CN" altLang="en-US" sz="2600" dirty="0">
                <a:latin typeface="方正黑体_GBK" panose="03000509000000000000" pitchFamily="65" charset="-122"/>
                <a:ea typeface="方正黑体_GBK" panose="03000509000000000000" pitchFamily="65" charset="-122"/>
                <a:cs typeface="+mj-cs"/>
              </a:rPr>
              <a:t>　　</a:t>
            </a:r>
            <a:r>
              <a:rPr lang="zh-CN" altLang="en-US" sz="2600" dirty="0">
                <a:latin typeface="+mn-ea"/>
                <a:ea typeface="+mn-ea"/>
                <a:cs typeface="+mj-cs"/>
                <a:sym typeface="+mn-ea"/>
              </a:rPr>
              <a:t>正数、负数在</a:t>
            </a:r>
            <a:r>
              <a:rPr lang="zh-CN" altLang="en-US" sz="2600" dirty="0">
                <a:solidFill>
                  <a:schemeClr val="tx2"/>
                </a:solidFill>
                <a:latin typeface="+mn-ea"/>
                <a:ea typeface="+mn-ea"/>
                <a:cs typeface="+mj-cs"/>
                <a:sym typeface="+mn-ea"/>
              </a:rPr>
              <a:t>地理</a:t>
            </a:r>
            <a:r>
              <a:rPr lang="zh-CN" altLang="en-US" sz="2600" dirty="0">
                <a:latin typeface="+mn-ea"/>
                <a:ea typeface="+mn-ea"/>
                <a:cs typeface="+mj-cs"/>
                <a:sym typeface="+mn-ea"/>
              </a:rPr>
              <a:t>上的应用</a:t>
            </a:r>
            <a:endParaRPr lang="zh-CN" altLang="en-US" sz="2600" dirty="0">
              <a:latin typeface="+mn-ea"/>
              <a:ea typeface="+mn-ea"/>
              <a:cs typeface="+mj-cs"/>
              <a:sym typeface="方正楷体简体" panose="02000000000000000000" pitchFamily="65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80000" y="108000"/>
            <a:ext cx="1727000" cy="400110"/>
            <a:chOff x="1955540" y="3429000"/>
            <a:chExt cx="1727000" cy="400110"/>
          </a:xfrm>
        </p:grpSpPr>
        <p:grpSp>
          <p:nvGrpSpPr>
            <p:cNvPr id="11" name="组合 75"/>
            <p:cNvGrpSpPr/>
            <p:nvPr/>
          </p:nvGrpSpPr>
          <p:grpSpPr>
            <a:xfrm>
              <a:off x="1955540" y="3429000"/>
              <a:ext cx="1727000" cy="400110"/>
              <a:chOff x="1518603" y="2302428"/>
              <a:chExt cx="1727000" cy="400110"/>
            </a:xfrm>
          </p:grpSpPr>
          <p:grpSp>
            <p:nvGrpSpPr>
              <p:cNvPr id="13" name="组合 76"/>
              <p:cNvGrpSpPr/>
              <p:nvPr/>
            </p:nvGrpSpPr>
            <p:grpSpPr>
              <a:xfrm>
                <a:off x="1518603" y="2302428"/>
                <a:ext cx="1727000" cy="400110"/>
                <a:chOff x="5287328" y="921303"/>
                <a:chExt cx="1727000" cy="400110"/>
              </a:xfrm>
            </p:grpSpPr>
            <p:sp>
              <p:nvSpPr>
                <p:cNvPr id="17" name="矩形: 圆角 80"/>
                <p:cNvSpPr/>
                <p:nvPr/>
              </p:nvSpPr>
              <p:spPr>
                <a:xfrm>
                  <a:off x="5287328" y="941338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矩形 17"/>
                <p:cNvSpPr/>
                <p:nvPr/>
              </p:nvSpPr>
              <p:spPr>
                <a:xfrm>
                  <a:off x="5803740" y="921303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学以致用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</p:grpSp>
          <p:grpSp>
            <p:nvGrpSpPr>
              <p:cNvPr id="14" name="组合 77"/>
              <p:cNvGrpSpPr>
                <a:grpSpLocks noChangeAspect="1"/>
              </p:cNvGrpSpPr>
              <p:nvPr/>
            </p:nvGrpSpPr>
            <p:grpSpPr>
              <a:xfrm>
                <a:off x="1546227" y="2369625"/>
                <a:ext cx="303155" cy="265707"/>
                <a:chOff x="1991543" y="2270659"/>
                <a:chExt cx="831363" cy="728674"/>
              </a:xfrm>
            </p:grpSpPr>
            <p:sp>
              <p:nvSpPr>
                <p:cNvPr id="15" name="任意多边形: 形状 78"/>
                <p:cNvSpPr/>
                <p:nvPr/>
              </p:nvSpPr>
              <p:spPr>
                <a:xfrm rot="2664945" flipH="1">
                  <a:off x="2182200" y="2270659"/>
                  <a:ext cx="456191" cy="455237"/>
                </a:xfrm>
                <a:custGeom>
                  <a:avLst/>
                  <a:gdLst>
                    <a:gd name="connsiteX0" fmla="*/ 443468 w 456191"/>
                    <a:gd name="connsiteY0" fmla="*/ 330877 h 455237"/>
                    <a:gd name="connsiteX1" fmla="*/ 266293 w 456191"/>
                    <a:gd name="connsiteY1" fmla="*/ 250654 h 455237"/>
                    <a:gd name="connsiteX2" fmla="*/ 216401 w 456191"/>
                    <a:gd name="connsiteY2" fmla="*/ 257487 h 455237"/>
                    <a:gd name="connsiteX3" fmla="*/ 185129 w 456191"/>
                    <a:gd name="connsiteY3" fmla="*/ 269405 h 455237"/>
                    <a:gd name="connsiteX4" fmla="*/ 196407 w 456191"/>
                    <a:gd name="connsiteY4" fmla="*/ 237896 h 455237"/>
                    <a:gd name="connsiteX5" fmla="*/ 202221 w 456191"/>
                    <a:gd name="connsiteY5" fmla="*/ 187875 h 455237"/>
                    <a:gd name="connsiteX6" fmla="*/ 118401 w 456191"/>
                    <a:gd name="connsiteY6" fmla="*/ 12373 h 455237"/>
                    <a:gd name="connsiteX7" fmla="*/ 101110 w 456191"/>
                    <a:gd name="connsiteY7" fmla="*/ 0 h 455237"/>
                    <a:gd name="connsiteX8" fmla="*/ 83820 w 456191"/>
                    <a:gd name="connsiteY8" fmla="*/ 12373 h 455237"/>
                    <a:gd name="connsiteX9" fmla="*/ 0 w 456191"/>
                    <a:gd name="connsiteY9" fmla="*/ 187876 h 455237"/>
                    <a:gd name="connsiteX10" fmla="*/ 48875 w 456191"/>
                    <a:gd name="connsiteY10" fmla="*/ 326646 h 455237"/>
                    <a:gd name="connsiteX11" fmla="*/ 64123 w 456191"/>
                    <a:gd name="connsiteY11" fmla="*/ 342674 h 455237"/>
                    <a:gd name="connsiteX12" fmla="*/ 13797 w 456191"/>
                    <a:gd name="connsiteY12" fmla="*/ 394036 h 455237"/>
                    <a:gd name="connsiteX13" fmla="*/ 14317 w 456191"/>
                    <a:gd name="connsiteY13" fmla="*/ 444951 h 455237"/>
                    <a:gd name="connsiteX14" fmla="*/ 65231 w 456191"/>
                    <a:gd name="connsiteY14" fmla="*/ 444432 h 455237"/>
                    <a:gd name="connsiteX15" fmla="*/ 115599 w 456191"/>
                    <a:gd name="connsiteY15" fmla="*/ 393026 h 455237"/>
                    <a:gd name="connsiteX16" fmla="*/ 130679 w 456191"/>
                    <a:gd name="connsiteY16" fmla="*/ 406798 h 455237"/>
                    <a:gd name="connsiteX17" fmla="*/ 270417 w 456191"/>
                    <a:gd name="connsiteY17" fmla="*/ 452833 h 455237"/>
                    <a:gd name="connsiteX18" fmla="*/ 444174 w 456191"/>
                    <a:gd name="connsiteY18" fmla="*/ 365451 h 455237"/>
                    <a:gd name="connsiteX19" fmla="*/ 456191 w 456191"/>
                    <a:gd name="connsiteY19" fmla="*/ 347912 h 455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456191" h="455237">
                      <a:moveTo>
                        <a:pt x="443468" y="330877"/>
                      </a:moveTo>
                      <a:cubicBezTo>
                        <a:pt x="397507" y="280016"/>
                        <a:pt x="334816" y="249256"/>
                        <a:pt x="266293" y="250654"/>
                      </a:cubicBezTo>
                      <a:cubicBezTo>
                        <a:pt x="249162" y="251003"/>
                        <a:pt x="232477" y="253346"/>
                        <a:pt x="216401" y="257487"/>
                      </a:cubicBezTo>
                      <a:lnTo>
                        <a:pt x="185129" y="269405"/>
                      </a:lnTo>
                      <a:lnTo>
                        <a:pt x="196407" y="237896"/>
                      </a:lnTo>
                      <a:cubicBezTo>
                        <a:pt x="200219" y="221739"/>
                        <a:pt x="202221" y="205010"/>
                        <a:pt x="202221" y="187875"/>
                      </a:cubicBezTo>
                      <a:cubicBezTo>
                        <a:pt x="202221" y="119338"/>
                        <a:pt x="170189" y="57288"/>
                        <a:pt x="118401" y="12373"/>
                      </a:cubicBezTo>
                      <a:lnTo>
                        <a:pt x="101110" y="0"/>
                      </a:lnTo>
                      <a:lnTo>
                        <a:pt x="83820" y="12373"/>
                      </a:lnTo>
                      <a:cubicBezTo>
                        <a:pt x="32032" y="57288"/>
                        <a:pt x="0" y="119338"/>
                        <a:pt x="0" y="187876"/>
                      </a:cubicBezTo>
                      <a:cubicBezTo>
                        <a:pt x="0" y="239279"/>
                        <a:pt x="18018" y="287033"/>
                        <a:pt x="48875" y="326646"/>
                      </a:cubicBezTo>
                      <a:lnTo>
                        <a:pt x="64123" y="342674"/>
                      </a:lnTo>
                      <a:lnTo>
                        <a:pt x="13797" y="394036"/>
                      </a:lnTo>
                      <a:cubicBezTo>
                        <a:pt x="-119" y="408239"/>
                        <a:pt x="114" y="431035"/>
                        <a:pt x="14317" y="444951"/>
                      </a:cubicBezTo>
                      <a:cubicBezTo>
                        <a:pt x="28519" y="458867"/>
                        <a:pt x="51315" y="458634"/>
                        <a:pt x="65231" y="444432"/>
                      </a:cubicBezTo>
                      <a:lnTo>
                        <a:pt x="115599" y="393026"/>
                      </a:lnTo>
                      <a:lnTo>
                        <a:pt x="130679" y="406798"/>
                      </a:lnTo>
                      <a:cubicBezTo>
                        <a:pt x="170913" y="436841"/>
                        <a:pt x="219024" y="453881"/>
                        <a:pt x="270417" y="452833"/>
                      </a:cubicBezTo>
                      <a:cubicBezTo>
                        <a:pt x="338940" y="451435"/>
                        <a:pt x="400324" y="418145"/>
                        <a:pt x="444174" y="365451"/>
                      </a:cubicBezTo>
                      <a:lnTo>
                        <a:pt x="456191" y="34791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Freeform 5"/>
                <p:cNvSpPr>
                  <a:spLocks noEditPoints="1"/>
                </p:cNvSpPr>
                <p:nvPr/>
              </p:nvSpPr>
              <p:spPr bwMode="auto">
                <a:xfrm>
                  <a:off x="1991543" y="2783309"/>
                  <a:ext cx="831363" cy="216024"/>
                </a:xfrm>
                <a:custGeom>
                  <a:avLst/>
                  <a:gdLst>
                    <a:gd name="T0" fmla="*/ 2770 w 2799"/>
                    <a:gd name="T1" fmla="*/ 141 h 726"/>
                    <a:gd name="T2" fmla="*/ 2727 w 2799"/>
                    <a:gd name="T3" fmla="*/ 501 h 726"/>
                    <a:gd name="T4" fmla="*/ 2729 w 2799"/>
                    <a:gd name="T5" fmla="*/ 505 h 726"/>
                    <a:gd name="T6" fmla="*/ 2729 w 2799"/>
                    <a:gd name="T7" fmla="*/ 507 h 726"/>
                    <a:gd name="T8" fmla="*/ 2648 w 2799"/>
                    <a:gd name="T9" fmla="*/ 543 h 726"/>
                    <a:gd name="T10" fmla="*/ 1565 w 2799"/>
                    <a:gd name="T11" fmla="*/ 625 h 726"/>
                    <a:gd name="T12" fmla="*/ 1518 w 2799"/>
                    <a:gd name="T13" fmla="*/ 523 h 726"/>
                    <a:gd name="T14" fmla="*/ 1428 w 2799"/>
                    <a:gd name="T15" fmla="*/ 491 h 726"/>
                    <a:gd name="T16" fmla="*/ 2746 w 2799"/>
                    <a:gd name="T17" fmla="*/ 55 h 726"/>
                    <a:gd name="T18" fmla="*/ 2770 w 2799"/>
                    <a:gd name="T19" fmla="*/ 141 h 726"/>
                    <a:gd name="T20" fmla="*/ 2631 w 2799"/>
                    <a:gd name="T21" fmla="*/ 713 h 726"/>
                    <a:gd name="T22" fmla="*/ 1712 w 2799"/>
                    <a:gd name="T23" fmla="*/ 707 h 726"/>
                    <a:gd name="T24" fmla="*/ 1650 w 2799"/>
                    <a:gd name="T25" fmla="*/ 651 h 726"/>
                    <a:gd name="T26" fmla="*/ 2648 w 2799"/>
                    <a:gd name="T27" fmla="*/ 641 h 726"/>
                    <a:gd name="T28" fmla="*/ 2631 w 2799"/>
                    <a:gd name="T29" fmla="*/ 713 h 726"/>
                    <a:gd name="T30" fmla="*/ 168 w 2799"/>
                    <a:gd name="T31" fmla="*/ 713 h 726"/>
                    <a:gd name="T32" fmla="*/ 151 w 2799"/>
                    <a:gd name="T33" fmla="*/ 641 h 726"/>
                    <a:gd name="T34" fmla="*/ 1149 w 2799"/>
                    <a:gd name="T35" fmla="*/ 651 h 726"/>
                    <a:gd name="T36" fmla="*/ 1087 w 2799"/>
                    <a:gd name="T37" fmla="*/ 707 h 726"/>
                    <a:gd name="T38" fmla="*/ 168 w 2799"/>
                    <a:gd name="T39" fmla="*/ 713 h 726"/>
                    <a:gd name="T40" fmla="*/ 1281 w 2799"/>
                    <a:gd name="T41" fmla="*/ 523 h 726"/>
                    <a:gd name="T42" fmla="*/ 1234 w 2799"/>
                    <a:gd name="T43" fmla="*/ 625 h 726"/>
                    <a:gd name="T44" fmla="*/ 151 w 2799"/>
                    <a:gd name="T45" fmla="*/ 543 h 726"/>
                    <a:gd name="T46" fmla="*/ 69 w 2799"/>
                    <a:gd name="T47" fmla="*/ 507 h 726"/>
                    <a:gd name="T48" fmla="*/ 70 w 2799"/>
                    <a:gd name="T49" fmla="*/ 505 h 726"/>
                    <a:gd name="T50" fmla="*/ 72 w 2799"/>
                    <a:gd name="T51" fmla="*/ 501 h 726"/>
                    <a:gd name="T52" fmla="*/ 29 w 2799"/>
                    <a:gd name="T53" fmla="*/ 141 h 726"/>
                    <a:gd name="T54" fmla="*/ 53 w 2799"/>
                    <a:gd name="T55" fmla="*/ 55 h 726"/>
                    <a:gd name="T56" fmla="*/ 1371 w 2799"/>
                    <a:gd name="T57" fmla="*/ 491 h 726"/>
                    <a:gd name="T58" fmla="*/ 1281 w 2799"/>
                    <a:gd name="T59" fmla="*/ 523 h 726"/>
                    <a:gd name="T60" fmla="*/ 1487 w 2799"/>
                    <a:gd name="T61" fmla="*/ 661 h 726"/>
                    <a:gd name="T62" fmla="*/ 1496 w 2799"/>
                    <a:gd name="T63" fmla="*/ 685 h 726"/>
                    <a:gd name="T64" fmla="*/ 1490 w 2799"/>
                    <a:gd name="T65" fmla="*/ 705 h 726"/>
                    <a:gd name="T66" fmla="*/ 1474 w 2799"/>
                    <a:gd name="T67" fmla="*/ 720 h 726"/>
                    <a:gd name="T68" fmla="*/ 1448 w 2799"/>
                    <a:gd name="T69" fmla="*/ 725 h 726"/>
                    <a:gd name="T70" fmla="*/ 1325 w 2799"/>
                    <a:gd name="T71" fmla="*/ 725 h 726"/>
                    <a:gd name="T72" fmla="*/ 1310 w 2799"/>
                    <a:gd name="T73" fmla="*/ 724 h 726"/>
                    <a:gd name="T74" fmla="*/ 1303 w 2799"/>
                    <a:gd name="T75" fmla="*/ 722 h 726"/>
                    <a:gd name="T76" fmla="*/ 1298 w 2799"/>
                    <a:gd name="T77" fmla="*/ 719 h 726"/>
                    <a:gd name="T78" fmla="*/ 1278 w 2799"/>
                    <a:gd name="T79" fmla="*/ 695 h 726"/>
                    <a:gd name="T80" fmla="*/ 1280 w 2799"/>
                    <a:gd name="T81" fmla="*/ 671 h 726"/>
                    <a:gd name="T82" fmla="*/ 1282 w 2799"/>
                    <a:gd name="T83" fmla="*/ 667 h 726"/>
                    <a:gd name="T84" fmla="*/ 1283 w 2799"/>
                    <a:gd name="T85" fmla="*/ 665 h 726"/>
                    <a:gd name="T86" fmla="*/ 1347 w 2799"/>
                    <a:gd name="T87" fmla="*/ 564 h 726"/>
                    <a:gd name="T88" fmla="*/ 1349 w 2799"/>
                    <a:gd name="T89" fmla="*/ 562 h 726"/>
                    <a:gd name="T90" fmla="*/ 1352 w 2799"/>
                    <a:gd name="T91" fmla="*/ 558 h 726"/>
                    <a:gd name="T92" fmla="*/ 1375 w 2799"/>
                    <a:gd name="T93" fmla="*/ 545 h 726"/>
                    <a:gd name="T94" fmla="*/ 1403 w 2799"/>
                    <a:gd name="T95" fmla="*/ 547 h 726"/>
                    <a:gd name="T96" fmla="*/ 1407 w 2799"/>
                    <a:gd name="T97" fmla="*/ 548 h 726"/>
                    <a:gd name="T98" fmla="*/ 1409 w 2799"/>
                    <a:gd name="T99" fmla="*/ 549 h 726"/>
                    <a:gd name="T100" fmla="*/ 1425 w 2799"/>
                    <a:gd name="T101" fmla="*/ 564 h 726"/>
                    <a:gd name="T102" fmla="*/ 1426 w 2799"/>
                    <a:gd name="T103" fmla="*/ 565 h 726"/>
                    <a:gd name="T104" fmla="*/ 1487 w 2799"/>
                    <a:gd name="T105" fmla="*/ 661 h 7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799" h="726">
                      <a:moveTo>
                        <a:pt x="2770" y="141"/>
                      </a:moveTo>
                      <a:cubicBezTo>
                        <a:pt x="2664" y="224"/>
                        <a:pt x="2650" y="344"/>
                        <a:pt x="2727" y="501"/>
                      </a:cubicBezTo>
                      <a:cubicBezTo>
                        <a:pt x="2728" y="503"/>
                        <a:pt x="2728" y="504"/>
                        <a:pt x="2729" y="505"/>
                      </a:cubicBezTo>
                      <a:cubicBezTo>
                        <a:pt x="2729" y="506"/>
                        <a:pt x="2729" y="507"/>
                        <a:pt x="2729" y="507"/>
                      </a:cubicBezTo>
                      <a:cubicBezTo>
                        <a:pt x="2745" y="569"/>
                        <a:pt x="2718" y="581"/>
                        <a:pt x="2648" y="543"/>
                      </a:cubicBezTo>
                      <a:cubicBezTo>
                        <a:pt x="2206" y="354"/>
                        <a:pt x="1845" y="382"/>
                        <a:pt x="1565" y="625"/>
                      </a:cubicBezTo>
                      <a:cubicBezTo>
                        <a:pt x="1557" y="574"/>
                        <a:pt x="1541" y="540"/>
                        <a:pt x="1518" y="523"/>
                      </a:cubicBezTo>
                      <a:cubicBezTo>
                        <a:pt x="1496" y="502"/>
                        <a:pt x="1466" y="492"/>
                        <a:pt x="1428" y="491"/>
                      </a:cubicBezTo>
                      <a:cubicBezTo>
                        <a:pt x="1764" y="145"/>
                        <a:pt x="2203" y="0"/>
                        <a:pt x="2746" y="55"/>
                      </a:cubicBezTo>
                      <a:cubicBezTo>
                        <a:pt x="2791" y="72"/>
                        <a:pt x="2799" y="101"/>
                        <a:pt x="2770" y="141"/>
                      </a:cubicBezTo>
                      <a:close/>
                      <a:moveTo>
                        <a:pt x="2631" y="713"/>
                      </a:moveTo>
                      <a:cubicBezTo>
                        <a:pt x="2309" y="557"/>
                        <a:pt x="2003" y="555"/>
                        <a:pt x="1712" y="707"/>
                      </a:cubicBezTo>
                      <a:cubicBezTo>
                        <a:pt x="1638" y="722"/>
                        <a:pt x="1617" y="704"/>
                        <a:pt x="1650" y="651"/>
                      </a:cubicBezTo>
                      <a:cubicBezTo>
                        <a:pt x="1980" y="458"/>
                        <a:pt x="2313" y="455"/>
                        <a:pt x="2648" y="641"/>
                      </a:cubicBezTo>
                      <a:cubicBezTo>
                        <a:pt x="2672" y="685"/>
                        <a:pt x="2666" y="709"/>
                        <a:pt x="2631" y="713"/>
                      </a:cubicBezTo>
                      <a:close/>
                      <a:moveTo>
                        <a:pt x="168" y="713"/>
                      </a:moveTo>
                      <a:cubicBezTo>
                        <a:pt x="133" y="709"/>
                        <a:pt x="127" y="685"/>
                        <a:pt x="151" y="641"/>
                      </a:cubicBezTo>
                      <a:cubicBezTo>
                        <a:pt x="486" y="455"/>
                        <a:pt x="818" y="458"/>
                        <a:pt x="1149" y="651"/>
                      </a:cubicBezTo>
                      <a:cubicBezTo>
                        <a:pt x="1181" y="703"/>
                        <a:pt x="1161" y="722"/>
                        <a:pt x="1087" y="707"/>
                      </a:cubicBezTo>
                      <a:cubicBezTo>
                        <a:pt x="796" y="555"/>
                        <a:pt x="490" y="557"/>
                        <a:pt x="168" y="713"/>
                      </a:cubicBezTo>
                      <a:close/>
                      <a:moveTo>
                        <a:pt x="1281" y="523"/>
                      </a:moveTo>
                      <a:cubicBezTo>
                        <a:pt x="1258" y="540"/>
                        <a:pt x="1242" y="574"/>
                        <a:pt x="1234" y="625"/>
                      </a:cubicBezTo>
                      <a:cubicBezTo>
                        <a:pt x="953" y="382"/>
                        <a:pt x="593" y="354"/>
                        <a:pt x="151" y="543"/>
                      </a:cubicBezTo>
                      <a:cubicBezTo>
                        <a:pt x="81" y="581"/>
                        <a:pt x="54" y="569"/>
                        <a:pt x="69" y="507"/>
                      </a:cubicBezTo>
                      <a:cubicBezTo>
                        <a:pt x="70" y="507"/>
                        <a:pt x="70" y="506"/>
                        <a:pt x="70" y="505"/>
                      </a:cubicBezTo>
                      <a:cubicBezTo>
                        <a:pt x="70" y="504"/>
                        <a:pt x="71" y="503"/>
                        <a:pt x="72" y="501"/>
                      </a:cubicBezTo>
                      <a:cubicBezTo>
                        <a:pt x="149" y="344"/>
                        <a:pt x="135" y="224"/>
                        <a:pt x="29" y="141"/>
                      </a:cubicBezTo>
                      <a:cubicBezTo>
                        <a:pt x="0" y="101"/>
                        <a:pt x="8" y="73"/>
                        <a:pt x="53" y="55"/>
                      </a:cubicBezTo>
                      <a:cubicBezTo>
                        <a:pt x="596" y="0"/>
                        <a:pt x="1035" y="145"/>
                        <a:pt x="1371" y="491"/>
                      </a:cubicBezTo>
                      <a:cubicBezTo>
                        <a:pt x="1333" y="491"/>
                        <a:pt x="1303" y="502"/>
                        <a:pt x="1281" y="523"/>
                      </a:cubicBezTo>
                      <a:close/>
                      <a:moveTo>
                        <a:pt x="1487" y="661"/>
                      </a:moveTo>
                      <a:cubicBezTo>
                        <a:pt x="1493" y="668"/>
                        <a:pt x="1496" y="676"/>
                        <a:pt x="1496" y="685"/>
                      </a:cubicBezTo>
                      <a:cubicBezTo>
                        <a:pt x="1496" y="692"/>
                        <a:pt x="1494" y="699"/>
                        <a:pt x="1490" y="705"/>
                      </a:cubicBezTo>
                      <a:cubicBezTo>
                        <a:pt x="1486" y="711"/>
                        <a:pt x="1481" y="716"/>
                        <a:pt x="1474" y="720"/>
                      </a:cubicBezTo>
                      <a:cubicBezTo>
                        <a:pt x="1465" y="724"/>
                        <a:pt x="1457" y="726"/>
                        <a:pt x="1448" y="725"/>
                      </a:cubicBezTo>
                      <a:cubicBezTo>
                        <a:pt x="1325" y="725"/>
                        <a:pt x="1325" y="725"/>
                        <a:pt x="1325" y="725"/>
                      </a:cubicBezTo>
                      <a:cubicBezTo>
                        <a:pt x="1320" y="726"/>
                        <a:pt x="1315" y="725"/>
                        <a:pt x="1310" y="724"/>
                      </a:cubicBezTo>
                      <a:cubicBezTo>
                        <a:pt x="1303" y="722"/>
                        <a:pt x="1303" y="722"/>
                        <a:pt x="1303" y="722"/>
                      </a:cubicBezTo>
                      <a:cubicBezTo>
                        <a:pt x="1301" y="721"/>
                        <a:pt x="1299" y="720"/>
                        <a:pt x="1298" y="719"/>
                      </a:cubicBezTo>
                      <a:cubicBezTo>
                        <a:pt x="1288" y="714"/>
                        <a:pt x="1281" y="706"/>
                        <a:pt x="1278" y="695"/>
                      </a:cubicBezTo>
                      <a:cubicBezTo>
                        <a:pt x="1276" y="687"/>
                        <a:pt x="1276" y="679"/>
                        <a:pt x="1280" y="671"/>
                      </a:cubicBezTo>
                      <a:cubicBezTo>
                        <a:pt x="1282" y="667"/>
                        <a:pt x="1282" y="667"/>
                        <a:pt x="1282" y="667"/>
                      </a:cubicBezTo>
                      <a:cubicBezTo>
                        <a:pt x="1282" y="666"/>
                        <a:pt x="1282" y="665"/>
                        <a:pt x="1283" y="665"/>
                      </a:cubicBezTo>
                      <a:cubicBezTo>
                        <a:pt x="1347" y="564"/>
                        <a:pt x="1347" y="564"/>
                        <a:pt x="1347" y="564"/>
                      </a:cubicBezTo>
                      <a:cubicBezTo>
                        <a:pt x="1348" y="563"/>
                        <a:pt x="1349" y="562"/>
                        <a:pt x="1349" y="562"/>
                      </a:cubicBezTo>
                      <a:cubicBezTo>
                        <a:pt x="1352" y="558"/>
                        <a:pt x="1352" y="558"/>
                        <a:pt x="1352" y="558"/>
                      </a:cubicBezTo>
                      <a:cubicBezTo>
                        <a:pt x="1358" y="552"/>
                        <a:pt x="1365" y="547"/>
                        <a:pt x="1375" y="545"/>
                      </a:cubicBezTo>
                      <a:cubicBezTo>
                        <a:pt x="1384" y="543"/>
                        <a:pt x="1394" y="543"/>
                        <a:pt x="1403" y="547"/>
                      </a:cubicBezTo>
                      <a:cubicBezTo>
                        <a:pt x="1407" y="548"/>
                        <a:pt x="1407" y="548"/>
                        <a:pt x="1407" y="548"/>
                      </a:cubicBezTo>
                      <a:cubicBezTo>
                        <a:pt x="1407" y="548"/>
                        <a:pt x="1408" y="549"/>
                        <a:pt x="1409" y="549"/>
                      </a:cubicBezTo>
                      <a:cubicBezTo>
                        <a:pt x="1416" y="553"/>
                        <a:pt x="1422" y="558"/>
                        <a:pt x="1425" y="564"/>
                      </a:cubicBezTo>
                      <a:cubicBezTo>
                        <a:pt x="1426" y="565"/>
                        <a:pt x="1426" y="565"/>
                        <a:pt x="1426" y="565"/>
                      </a:cubicBezTo>
                      <a:lnTo>
                        <a:pt x="1487" y="66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2" name="矩形 11"/>
            <p:cNvSpPr/>
            <p:nvPr/>
          </p:nvSpPr>
          <p:spPr>
            <a:xfrm>
              <a:off x="2469600" y="3524400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70508" y="2096852"/>
            <a:ext cx="3471357" cy="2351118"/>
          </a:xfrm>
          <a:prstGeom prst="rect">
            <a:avLst/>
          </a:prstGeom>
        </p:spPr>
      </p:pic>
      <p:sp>
        <p:nvSpPr>
          <p:cNvPr id="31" name="椭圆 30"/>
          <p:cNvSpPr/>
          <p:nvPr/>
        </p:nvSpPr>
        <p:spPr>
          <a:xfrm>
            <a:off x="1989390" y="3852189"/>
            <a:ext cx="1209267" cy="509206"/>
          </a:xfrm>
          <a:prstGeom prst="ellips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5" name="文本框 4"/>
          <p:cNvSpPr txBox="1"/>
          <p:nvPr/>
        </p:nvSpPr>
        <p:spPr>
          <a:xfrm>
            <a:off x="6904082" y="4941856"/>
            <a:ext cx="24368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海拔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154.31 m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87099" y="2097296"/>
            <a:ext cx="6243996" cy="2353568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1667508" y="4941856"/>
            <a:ext cx="243528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海拔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8 848.86 m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8583949" y="3758987"/>
            <a:ext cx="1616507" cy="661806"/>
            <a:chOff x="8835598" y="4021250"/>
            <a:chExt cx="1616929" cy="661979"/>
          </a:xfrm>
        </p:grpSpPr>
        <p:sp>
          <p:nvSpPr>
            <p:cNvPr id="35" name="椭圆 34"/>
            <p:cNvSpPr/>
            <p:nvPr/>
          </p:nvSpPr>
          <p:spPr>
            <a:xfrm>
              <a:off x="8880454" y="4021250"/>
              <a:ext cx="1572073" cy="661979"/>
            </a:xfrm>
            <a:prstGeom prst="ellipse">
              <a:avLst/>
            </a:prstGeom>
            <a:noFill/>
            <a:ln w="22225">
              <a:solidFill>
                <a:srgbClr val="CC33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36" name="矩形 35"/>
            <p:cNvSpPr/>
            <p:nvPr/>
          </p:nvSpPr>
          <p:spPr>
            <a:xfrm>
              <a:off x="8835598" y="4133704"/>
              <a:ext cx="1562053" cy="4310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dirty="0">
                  <a:solidFill>
                    <a:srgbClr val="C00000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－</a:t>
              </a:r>
              <a:r>
                <a:rPr lang="en-US" altLang="zh-CN" sz="2000" dirty="0">
                  <a:solidFill>
                    <a:srgbClr val="C00000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154.31</a:t>
              </a:r>
              <a:r>
                <a:rPr lang="en-US" altLang="zh-CN" sz="2200" dirty="0">
                  <a:solidFill>
                    <a:srgbClr val="C00000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 </a:t>
              </a:r>
              <a:r>
                <a:rPr lang="zh-CN" altLang="en-US" sz="2200" dirty="0">
                  <a:solidFill>
                    <a:srgbClr val="C00000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米</a:t>
              </a:r>
              <a:endParaRPr lang="zh-CN" altLang="en-US" sz="2200" dirty="0">
                <a:solidFill>
                  <a:srgbClr val="C000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1" grpId="0" animBg="1"/>
      <p:bldP spid="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5061542" y="903660"/>
            <a:ext cx="2068915" cy="3716921"/>
            <a:chOff x="2886246" y="903660"/>
            <a:chExt cx="2068915" cy="3716921"/>
          </a:xfrm>
        </p:grpSpPr>
        <p:sp>
          <p:nvSpPr>
            <p:cNvPr id="23" name="矩形 22"/>
            <p:cNvSpPr/>
            <p:nvPr/>
          </p:nvSpPr>
          <p:spPr>
            <a:xfrm>
              <a:off x="2886246" y="907565"/>
              <a:ext cx="2068915" cy="3713016"/>
            </a:xfrm>
            <a:prstGeom prst="rect">
              <a:avLst/>
            </a:prstGeom>
            <a:solidFill>
              <a:schemeClr val="bg2">
                <a:lumMod val="9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 rotWithShape="1">
            <a:blip r:embed="rId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2886335" y="903660"/>
              <a:ext cx="2068736" cy="2636171"/>
            </a:xfrm>
            <a:prstGeom prst="rect">
              <a:avLst/>
            </a:prstGeom>
          </p:spPr>
        </p:pic>
      </p:grpSp>
      <p:sp>
        <p:nvSpPr>
          <p:cNvPr id="39" name="文本框 53"/>
          <p:cNvSpPr txBox="1"/>
          <p:nvPr/>
        </p:nvSpPr>
        <p:spPr>
          <a:xfrm>
            <a:off x="900001" y="5084416"/>
            <a:ext cx="10884632" cy="1372702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　　以</a:t>
            </a:r>
            <a:r>
              <a:rPr lang="zh-CN" altLang="en-US" sz="2600" dirty="0">
                <a:solidFill>
                  <a:schemeClr val="tx2"/>
                </a:solidFill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海平面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为基准，用</a:t>
            </a:r>
            <a:r>
              <a:rPr lang="zh-CN" altLang="en-US" sz="2600" dirty="0">
                <a:solidFill>
                  <a:schemeClr val="tx2"/>
                </a:solidFill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正数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表示</a:t>
            </a:r>
            <a:r>
              <a:rPr lang="zh-CN" altLang="en-US" sz="2600" dirty="0">
                <a:solidFill>
                  <a:schemeClr val="tx2"/>
                </a:solidFill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高于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海平面的海拔，用</a:t>
            </a:r>
            <a:r>
              <a:rPr lang="zh-CN" altLang="en-US" sz="2600" dirty="0">
                <a:solidFill>
                  <a:schemeClr val="tx2"/>
                </a:solidFill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负数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表示</a:t>
            </a:r>
            <a:r>
              <a:rPr lang="zh-CN" altLang="en-US" sz="2600" dirty="0">
                <a:solidFill>
                  <a:schemeClr val="tx2"/>
                </a:solidFill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低于</a:t>
            </a:r>
            <a:endParaRPr lang="en-US" altLang="zh-CN" sz="2600" dirty="0">
              <a:solidFill>
                <a:schemeClr val="tx2"/>
              </a:solidFill>
              <a:latin typeface="方正楷体简体" panose="02000000000000000000" pitchFamily="65" charset="-122"/>
              <a:ea typeface="方正楷体简体" panose="02000000000000000000" pitchFamily="65" charset="-122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海平面的海拔．</a:t>
            </a:r>
            <a:endParaRPr lang="zh-CN" altLang="en-US" sz="2600" dirty="0">
              <a:latin typeface="方正楷体简体" panose="02000000000000000000" pitchFamily="65" charset="-122"/>
              <a:ea typeface="方正楷体简体" panose="02000000000000000000" pitchFamily="65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12861" y="907565"/>
            <a:ext cx="2044441" cy="3695017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45860" y="907565"/>
            <a:ext cx="2033400" cy="3692615"/>
          </a:xfrm>
          <a:prstGeom prst="rect">
            <a:avLst/>
          </a:prstGeom>
        </p:spPr>
      </p:pic>
      <p:cxnSp>
        <p:nvCxnSpPr>
          <p:cNvPr id="4" name="直接连接符 3"/>
          <p:cNvCxnSpPr/>
          <p:nvPr/>
        </p:nvCxnSpPr>
        <p:spPr>
          <a:xfrm>
            <a:off x="2998539" y="3535092"/>
            <a:ext cx="6331272" cy="1"/>
          </a:xfrm>
          <a:prstGeom prst="line">
            <a:avLst/>
          </a:prstGeom>
          <a:ln w="22225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2956662" y="4065665"/>
            <a:ext cx="1956837" cy="400110"/>
            <a:chOff x="7854995" y="4454426"/>
            <a:chExt cx="1956837" cy="400110"/>
          </a:xfrm>
        </p:grpSpPr>
        <p:sp>
          <p:nvSpPr>
            <p:cNvPr id="9" name="圆角矩形 8"/>
            <p:cNvSpPr/>
            <p:nvPr/>
          </p:nvSpPr>
          <p:spPr>
            <a:xfrm>
              <a:off x="7854995" y="4463902"/>
              <a:ext cx="1956837" cy="360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879824" y="4454426"/>
              <a:ext cx="192071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海平面海拔 </a:t>
              </a:r>
              <a:r>
                <a:rPr lang="en-US" altLang="zh-CN" sz="2000" dirty="0"/>
                <a:t>0 m</a:t>
              </a:r>
              <a:endParaRPr lang="zh-CN" altLang="en-US" sz="2000" dirty="0"/>
            </a:p>
          </p:txBody>
        </p:sp>
      </p:grpSp>
      <p:cxnSp>
        <p:nvCxnSpPr>
          <p:cNvPr id="28" name="直接连接符 27"/>
          <p:cNvCxnSpPr/>
          <p:nvPr/>
        </p:nvCxnSpPr>
        <p:spPr>
          <a:xfrm>
            <a:off x="8301908" y="3539831"/>
            <a:ext cx="0" cy="324000"/>
          </a:xfrm>
          <a:prstGeom prst="line">
            <a:avLst/>
          </a:prstGeom>
          <a:ln w="22225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7310497" y="2850801"/>
            <a:ext cx="1914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海拔－</a:t>
            </a:r>
            <a:r>
              <a:rPr lang="en-US" altLang="zh-CN" sz="20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154.31 m</a:t>
            </a:r>
            <a:endParaRPr lang="zh-CN" altLang="en-US" sz="20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5011407" y="941042"/>
            <a:ext cx="21691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海拔 ＋</a:t>
            </a:r>
            <a:r>
              <a:rPr lang="en-US" altLang="zh-CN" sz="20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8 848.86 m</a:t>
            </a:r>
            <a:endParaRPr lang="zh-CN" altLang="en-US" sz="20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cxnSp>
        <p:nvCxnSpPr>
          <p:cNvPr id="38" name="直接箭头连接符 37"/>
          <p:cNvCxnSpPr/>
          <p:nvPr/>
        </p:nvCxnSpPr>
        <p:spPr>
          <a:xfrm flipV="1">
            <a:off x="6023992" y="1341152"/>
            <a:ext cx="0" cy="2198679"/>
          </a:xfrm>
          <a:prstGeom prst="straightConnector1">
            <a:avLst/>
          </a:prstGeom>
          <a:ln w="22225">
            <a:solidFill>
              <a:schemeClr val="tx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56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60" name="矩形 59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61" name="矩形 60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7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8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5344172" y="4065665"/>
            <a:ext cx="1503655" cy="400110"/>
            <a:chOff x="7854995" y="4454426"/>
            <a:chExt cx="1503655" cy="400110"/>
          </a:xfrm>
        </p:grpSpPr>
        <p:sp>
          <p:nvSpPr>
            <p:cNvPr id="42" name="圆角矩形 41"/>
            <p:cNvSpPr/>
            <p:nvPr/>
          </p:nvSpPr>
          <p:spPr>
            <a:xfrm>
              <a:off x="7854995" y="4463902"/>
              <a:ext cx="1503655" cy="360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7879824" y="4454426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珠穆朗玛峰</a:t>
              </a:r>
              <a:endParaRPr lang="zh-CN" altLang="en-US" sz="2000" dirty="0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773092" y="4065665"/>
            <a:ext cx="978936" cy="400110"/>
            <a:chOff x="7866285" y="4454426"/>
            <a:chExt cx="978936" cy="400110"/>
          </a:xfrm>
        </p:grpSpPr>
        <p:sp>
          <p:nvSpPr>
            <p:cNvPr id="45" name="圆角矩形 44"/>
            <p:cNvSpPr/>
            <p:nvPr/>
          </p:nvSpPr>
          <p:spPr>
            <a:xfrm>
              <a:off x="7866285" y="4463902"/>
              <a:ext cx="978936" cy="360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879824" y="4454426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艾丁湖</a:t>
              </a:r>
              <a:endParaRPr lang="zh-CN" altLang="en-US" sz="2000" dirty="0"/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56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60" name="矩形 59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61" name="矩形 60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7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8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3994625" y="5157192"/>
            <a:ext cx="4202750" cy="1016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中华人民共和国</a:t>
            </a:r>
            <a:endParaRPr lang="en-US" altLang="zh-CN" sz="2600" dirty="0">
              <a:latin typeface="方正楷体简体" panose="02000000000000000000" pitchFamily="65" charset="-122"/>
              <a:ea typeface="方正楷体简体" panose="02000000000000000000" pitchFamily="65" charset="-122"/>
              <a:sym typeface="+mn-ea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水准零点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的标志</a:t>
            </a:r>
            <a:endParaRPr lang="zh-CN" altLang="en-US" sz="2600" dirty="0">
              <a:latin typeface="方正楷体简体" panose="02000000000000000000" pitchFamily="65" charset="-122"/>
              <a:ea typeface="方正楷体简体" panose="02000000000000000000" pitchFamily="65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94625" y="1112551"/>
            <a:ext cx="4202750" cy="3912818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53"/>
          <p:cNvSpPr txBox="1"/>
          <p:nvPr/>
        </p:nvSpPr>
        <p:spPr>
          <a:xfrm>
            <a:off x="900001" y="900000"/>
            <a:ext cx="11064652" cy="1296912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　　思考：下图是地理中的分层设色地形图，其中的</a:t>
            </a:r>
            <a:r>
              <a:rPr lang="zh-CN" altLang="en-US" sz="2600" dirty="0">
                <a:solidFill>
                  <a:schemeClr val="tx2"/>
                </a:solidFill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正数和负数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的意义</a:t>
            </a:r>
            <a:endParaRPr lang="en-US" altLang="zh-CN" sz="2600" dirty="0">
              <a:latin typeface="方正楷体简体" panose="02000000000000000000" pitchFamily="65" charset="-122"/>
              <a:ea typeface="方正楷体简体" panose="02000000000000000000" pitchFamily="65" charset="-122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分别是什么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方正楷体简体" panose="02000000000000000000" pitchFamily="65" charset="-122"/>
              </a:rPr>
              <a:t>？</a:t>
            </a:r>
            <a:endParaRPr lang="en-US" altLang="zh-CN" sz="2600" dirty="0">
              <a:latin typeface="方正楷体简体" panose="02000000000000000000" pitchFamily="65" charset="-122"/>
              <a:ea typeface="方正楷体简体" panose="02000000000000000000" pitchFamily="65" charset="-122"/>
              <a:sym typeface="+mn-ea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76886" y="2493236"/>
            <a:ext cx="5159500" cy="3060000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32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37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1529" y="2493236"/>
            <a:ext cx="4588427" cy="3060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1529" y="2493236"/>
            <a:ext cx="4588427" cy="3060000"/>
          </a:xfrm>
          <a:prstGeom prst="rect">
            <a:avLst/>
          </a:prstGeom>
        </p:spPr>
      </p:pic>
      <p:sp>
        <p:nvSpPr>
          <p:cNvPr id="19" name="文本框 53"/>
          <p:cNvSpPr txBox="1"/>
          <p:nvPr/>
        </p:nvSpPr>
        <p:spPr>
          <a:xfrm>
            <a:off x="900001" y="900000"/>
            <a:ext cx="11064652" cy="1296912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　　思考：下图是地理中的分层设色地形图，其中的</a:t>
            </a:r>
            <a:r>
              <a:rPr lang="zh-CN" altLang="en-US" sz="2600" dirty="0">
                <a:solidFill>
                  <a:schemeClr val="tx2"/>
                </a:solidFill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正数和负数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的意义</a:t>
            </a:r>
            <a:endParaRPr lang="en-US" altLang="zh-CN" sz="2600" dirty="0">
              <a:latin typeface="方正楷体简体" panose="02000000000000000000" pitchFamily="65" charset="-122"/>
              <a:ea typeface="方正楷体简体" panose="02000000000000000000" pitchFamily="65" charset="-122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分别是什么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方正楷体简体" panose="02000000000000000000" pitchFamily="65" charset="-122"/>
              </a:rPr>
              <a:t>？</a:t>
            </a:r>
            <a:endParaRPr lang="en-US" altLang="zh-CN" sz="2600" dirty="0">
              <a:latin typeface="方正楷体简体" panose="02000000000000000000" pitchFamily="65" charset="-122"/>
              <a:ea typeface="方正楷体简体" panose="02000000000000000000" pitchFamily="65" charset="-122"/>
              <a:sym typeface="+mn-ea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32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37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3" name="椭圆 12"/>
          <p:cNvSpPr/>
          <p:nvPr/>
        </p:nvSpPr>
        <p:spPr>
          <a:xfrm>
            <a:off x="1390493" y="2548737"/>
            <a:ext cx="1209267" cy="509206"/>
          </a:xfrm>
          <a:prstGeom prst="ellips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5" name="椭圆 14"/>
          <p:cNvSpPr/>
          <p:nvPr/>
        </p:nvSpPr>
        <p:spPr>
          <a:xfrm>
            <a:off x="4871864" y="5226487"/>
            <a:ext cx="792088" cy="326749"/>
          </a:xfrm>
          <a:prstGeom prst="ellips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6" name="椭圆 15"/>
          <p:cNvSpPr/>
          <p:nvPr/>
        </p:nvSpPr>
        <p:spPr>
          <a:xfrm>
            <a:off x="3877722" y="2559754"/>
            <a:ext cx="1209267" cy="509206"/>
          </a:xfrm>
          <a:prstGeom prst="ellips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grpSp>
        <p:nvGrpSpPr>
          <p:cNvPr id="8" name="组合 7"/>
          <p:cNvGrpSpPr/>
          <p:nvPr/>
        </p:nvGrpSpPr>
        <p:grpSpPr>
          <a:xfrm>
            <a:off x="6059996" y="2591781"/>
            <a:ext cx="4317074" cy="1188000"/>
            <a:chOff x="5955390" y="2650835"/>
            <a:chExt cx="4317074" cy="1188000"/>
          </a:xfrm>
        </p:grpSpPr>
        <p:sp>
          <p:nvSpPr>
            <p:cNvPr id="5" name="圆角矩形 4"/>
            <p:cNvSpPr/>
            <p:nvPr/>
          </p:nvSpPr>
          <p:spPr>
            <a:xfrm>
              <a:off x="5955390" y="2650835"/>
              <a:ext cx="4068000" cy="1188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6086732" y="2706345"/>
              <a:ext cx="4185732" cy="1052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600" i="1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A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 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地海拔为 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4 600 m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，</a:t>
              </a:r>
              <a:endPara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endParaRP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即</a:t>
              </a:r>
              <a:r>
                <a:rPr lang="zh-CN" altLang="en-US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高出海平面 </a:t>
              </a:r>
              <a:r>
                <a:rPr lang="en-US" altLang="zh-CN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4 600 m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；</a:t>
              </a:r>
              <a:endPara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59996" y="4293096"/>
            <a:ext cx="4317074" cy="1188000"/>
            <a:chOff x="5955390" y="2650835"/>
            <a:chExt cx="4317074" cy="1188000"/>
          </a:xfrm>
        </p:grpSpPr>
        <p:sp>
          <p:nvSpPr>
            <p:cNvPr id="25" name="圆角矩形 24"/>
            <p:cNvSpPr/>
            <p:nvPr/>
          </p:nvSpPr>
          <p:spPr>
            <a:xfrm>
              <a:off x="5955390" y="2650835"/>
              <a:ext cx="4068000" cy="1188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6086732" y="2706345"/>
              <a:ext cx="4185732" cy="1052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600" i="1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B 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地海拔为－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100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 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m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，</a:t>
              </a:r>
              <a:endPara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endParaRP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即</a:t>
              </a:r>
              <a:r>
                <a:rPr lang="zh-CN" altLang="en-US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低于海平面 </a:t>
              </a:r>
              <a:r>
                <a:rPr lang="en-US" altLang="zh-CN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100 m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．</a:t>
              </a:r>
              <a:endPara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53"/>
          <p:cNvSpPr txBox="1"/>
          <p:nvPr/>
        </p:nvSpPr>
        <p:spPr>
          <a:xfrm>
            <a:off x="900001" y="900000"/>
            <a:ext cx="11064652" cy="1296912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　　思考：下图是手机中的部分收支款账单，其中的</a:t>
            </a:r>
            <a:r>
              <a:rPr lang="zh-CN" altLang="en-US" sz="2600" dirty="0">
                <a:solidFill>
                  <a:schemeClr val="tx2"/>
                </a:solidFill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正数和负数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的意义</a:t>
            </a:r>
            <a:endParaRPr lang="en-US" altLang="zh-CN" sz="2600" dirty="0">
              <a:latin typeface="方正楷体简体" panose="02000000000000000000" pitchFamily="65" charset="-122"/>
              <a:ea typeface="方正楷体简体" panose="02000000000000000000" pitchFamily="65" charset="-122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+mn-ea"/>
              </a:rPr>
              <a:t>分别是什么</a:t>
            </a:r>
            <a:r>
              <a:rPr lang="zh-CN" altLang="en-US" sz="2600" dirty="0">
                <a:latin typeface="方正楷体简体" panose="02000000000000000000" pitchFamily="65" charset="-122"/>
                <a:ea typeface="方正楷体简体" panose="02000000000000000000" pitchFamily="65" charset="-122"/>
                <a:sym typeface="方正楷体简体" panose="02000000000000000000" pitchFamily="65" charset="-122"/>
              </a:rPr>
              <a:t>？</a:t>
            </a:r>
            <a:endParaRPr lang="en-US" altLang="zh-CN" sz="2600" dirty="0">
              <a:latin typeface="方正楷体简体" panose="02000000000000000000" pitchFamily="65" charset="-122"/>
              <a:ea typeface="方正楷体简体" panose="02000000000000000000" pitchFamily="65" charset="-122"/>
              <a:sym typeface="+mn-ea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32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37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5915777" y="3212976"/>
            <a:ext cx="4502548" cy="692282"/>
            <a:chOff x="5955389" y="2706345"/>
            <a:chExt cx="4502548" cy="692282"/>
          </a:xfrm>
        </p:grpSpPr>
        <p:sp>
          <p:nvSpPr>
            <p:cNvPr id="5" name="圆角矩形 4"/>
            <p:cNvSpPr/>
            <p:nvPr/>
          </p:nvSpPr>
          <p:spPr>
            <a:xfrm>
              <a:off x="5988440" y="2750627"/>
              <a:ext cx="4317075" cy="648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955389" y="2706345"/>
              <a:ext cx="4502548" cy="6254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“＋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15.00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”</a:t>
              </a:r>
              <a:r>
                <a:rPr lang="zh-CN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表示</a:t>
              </a:r>
              <a:r>
                <a:rPr lang="zh-CN" altLang="zh-CN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收入</a:t>
              </a:r>
              <a:r>
                <a:rPr lang="en-US" altLang="zh-CN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 15 </a:t>
              </a:r>
              <a:r>
                <a:rPr lang="zh-CN" altLang="zh-CN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元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；</a:t>
              </a:r>
              <a:endPara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915777" y="4197186"/>
            <a:ext cx="4502548" cy="1188000"/>
            <a:chOff x="5955389" y="2750627"/>
            <a:chExt cx="4502548" cy="1188000"/>
          </a:xfrm>
        </p:grpSpPr>
        <p:sp>
          <p:nvSpPr>
            <p:cNvPr id="27" name="圆角矩形 26"/>
            <p:cNvSpPr/>
            <p:nvPr/>
          </p:nvSpPr>
          <p:spPr>
            <a:xfrm>
              <a:off x="5988440" y="2750627"/>
              <a:ext cx="4317075" cy="1188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5955389" y="2814349"/>
              <a:ext cx="4502548" cy="1052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“－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10.00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”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和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“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－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30.00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”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表</a:t>
              </a:r>
              <a:endPara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600" dirty="0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  </a:t>
              </a:r>
              <a:r>
                <a:rPr lang="en-US" altLang="zh-CN" sz="2600" dirty="0" err="1"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示</a:t>
              </a:r>
              <a:r>
                <a:rPr lang="en-US" altLang="zh-CN" sz="2600" dirty="0" err="1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支出</a:t>
              </a:r>
              <a:r>
                <a:rPr lang="en-US" altLang="zh-CN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 10 </a:t>
              </a:r>
              <a:r>
                <a:rPr lang="en-US" altLang="zh-CN" sz="2600" dirty="0" err="1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元、支出</a:t>
              </a:r>
              <a:r>
                <a:rPr lang="en-US" altLang="zh-CN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 30 元</a:t>
              </a:r>
              <a:r>
                <a:rPr lang="zh-CN" altLang="en-US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</a:rPr>
                <a:t>．</a:t>
              </a:r>
              <a:endParaRPr lang="en-US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endParaRP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03512" y="2333647"/>
            <a:ext cx="3457869" cy="3507621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53"/>
          <p:cNvSpPr txBox="1"/>
          <p:nvPr/>
        </p:nvSpPr>
        <p:spPr>
          <a:xfrm>
            <a:off x="900001" y="900000"/>
            <a:ext cx="11064652" cy="2575980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思考：对于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数字 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，有什么新的认识？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lvl="0"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0 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是正数与负数的分界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．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lvl="0"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已不只是表示“没有”，还有某些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确定的意义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．  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lvl="0"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比如：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0 ºC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是一个确定的温度，海拔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0 m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表示海平面的平均高度等．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32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37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80000" y="108000"/>
            <a:ext cx="1727000" cy="400110"/>
            <a:chOff x="1955540" y="4500570"/>
            <a:chExt cx="1727000" cy="400110"/>
          </a:xfrm>
        </p:grpSpPr>
        <p:grpSp>
          <p:nvGrpSpPr>
            <p:cNvPr id="11" name="组合 107"/>
            <p:cNvGrpSpPr/>
            <p:nvPr/>
          </p:nvGrpSpPr>
          <p:grpSpPr>
            <a:xfrm>
              <a:off x="1955540" y="4500570"/>
              <a:ext cx="1727000" cy="400110"/>
              <a:chOff x="2633028" y="3842787"/>
              <a:chExt cx="1727000" cy="400110"/>
            </a:xfrm>
          </p:grpSpPr>
          <p:grpSp>
            <p:nvGrpSpPr>
              <p:cNvPr id="13" name="组合 108"/>
              <p:cNvGrpSpPr/>
              <p:nvPr/>
            </p:nvGrpSpPr>
            <p:grpSpPr>
              <a:xfrm>
                <a:off x="2633028" y="3842787"/>
                <a:ext cx="1727000" cy="400110"/>
                <a:chOff x="5287328" y="1607587"/>
                <a:chExt cx="1727000" cy="400110"/>
              </a:xfrm>
            </p:grpSpPr>
            <p:sp>
              <p:nvSpPr>
                <p:cNvPr id="15" name="矩形 14"/>
                <p:cNvSpPr/>
                <p:nvPr/>
              </p:nvSpPr>
              <p:spPr>
                <a:xfrm>
                  <a:off x="5803740" y="1607587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例题精讲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  <p:sp>
              <p:nvSpPr>
                <p:cNvPr id="16" name="矩形: 圆角 111"/>
                <p:cNvSpPr/>
                <p:nvPr/>
              </p:nvSpPr>
              <p:spPr>
                <a:xfrm>
                  <a:off x="5287328" y="1627622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2717078" y="3902477"/>
                <a:ext cx="186928" cy="280730"/>
              </a:xfrm>
              <a:custGeom>
                <a:avLst/>
                <a:gdLst>
                  <a:gd name="T0" fmla="*/ 40 w 517"/>
                  <a:gd name="T1" fmla="*/ 129 h 778"/>
                  <a:gd name="T2" fmla="*/ 38 w 517"/>
                  <a:gd name="T3" fmla="*/ 125 h 778"/>
                  <a:gd name="T4" fmla="*/ 59 w 517"/>
                  <a:gd name="T5" fmla="*/ 101 h 778"/>
                  <a:gd name="T6" fmla="*/ 218 w 517"/>
                  <a:gd name="T7" fmla="*/ 15 h 778"/>
                  <a:gd name="T8" fmla="*/ 300 w 517"/>
                  <a:gd name="T9" fmla="*/ 15 h 778"/>
                  <a:gd name="T10" fmla="*/ 460 w 517"/>
                  <a:gd name="T11" fmla="*/ 101 h 778"/>
                  <a:gd name="T12" fmla="*/ 460 w 517"/>
                  <a:gd name="T13" fmla="*/ 145 h 778"/>
                  <a:gd name="T14" fmla="*/ 300 w 517"/>
                  <a:gd name="T15" fmla="*/ 231 h 778"/>
                  <a:gd name="T16" fmla="*/ 218 w 517"/>
                  <a:gd name="T17" fmla="*/ 231 h 778"/>
                  <a:gd name="T18" fmla="*/ 83 w 517"/>
                  <a:gd name="T19" fmla="*/ 158 h 778"/>
                  <a:gd name="T20" fmla="*/ 83 w 517"/>
                  <a:gd name="T21" fmla="*/ 324 h 778"/>
                  <a:gd name="T22" fmla="*/ 76 w 517"/>
                  <a:gd name="T23" fmla="*/ 339 h 778"/>
                  <a:gd name="T24" fmla="*/ 61 w 517"/>
                  <a:gd name="T25" fmla="*/ 346 h 778"/>
                  <a:gd name="T26" fmla="*/ 60 w 517"/>
                  <a:gd name="T27" fmla="*/ 346 h 778"/>
                  <a:gd name="T28" fmla="*/ 45 w 517"/>
                  <a:gd name="T29" fmla="*/ 339 h 778"/>
                  <a:gd name="T30" fmla="*/ 38 w 517"/>
                  <a:gd name="T31" fmla="*/ 324 h 778"/>
                  <a:gd name="T32" fmla="*/ 38 w 517"/>
                  <a:gd name="T33" fmla="*/ 129 h 778"/>
                  <a:gd name="T34" fmla="*/ 40 w 517"/>
                  <a:gd name="T35" fmla="*/ 129 h 778"/>
                  <a:gd name="T36" fmla="*/ 146 w 517"/>
                  <a:gd name="T37" fmla="*/ 246 h 778"/>
                  <a:gd name="T38" fmla="*/ 199 w 517"/>
                  <a:gd name="T39" fmla="*/ 396 h 778"/>
                  <a:gd name="T40" fmla="*/ 287 w 517"/>
                  <a:gd name="T41" fmla="*/ 411 h 778"/>
                  <a:gd name="T42" fmla="*/ 319 w 517"/>
                  <a:gd name="T43" fmla="*/ 400 h 778"/>
                  <a:gd name="T44" fmla="*/ 326 w 517"/>
                  <a:gd name="T45" fmla="*/ 397 h 778"/>
                  <a:gd name="T46" fmla="*/ 326 w 517"/>
                  <a:gd name="T47" fmla="*/ 396 h 778"/>
                  <a:gd name="T48" fmla="*/ 379 w 517"/>
                  <a:gd name="T49" fmla="*/ 246 h 778"/>
                  <a:gd name="T50" fmla="*/ 286 w 517"/>
                  <a:gd name="T51" fmla="*/ 289 h 778"/>
                  <a:gd name="T52" fmla="*/ 238 w 517"/>
                  <a:gd name="T53" fmla="*/ 290 h 778"/>
                  <a:gd name="T54" fmla="*/ 146 w 517"/>
                  <a:gd name="T55" fmla="*/ 246 h 778"/>
                  <a:gd name="T56" fmla="*/ 485 w 517"/>
                  <a:gd name="T57" fmla="*/ 400 h 778"/>
                  <a:gd name="T58" fmla="*/ 517 w 517"/>
                  <a:gd name="T59" fmla="*/ 393 h 778"/>
                  <a:gd name="T60" fmla="*/ 517 w 517"/>
                  <a:gd name="T61" fmla="*/ 696 h 778"/>
                  <a:gd name="T62" fmla="*/ 284 w 517"/>
                  <a:gd name="T63" fmla="*/ 778 h 778"/>
                  <a:gd name="T64" fmla="*/ 284 w 517"/>
                  <a:gd name="T65" fmla="*/ 489 h 778"/>
                  <a:gd name="T66" fmla="*/ 444 w 517"/>
                  <a:gd name="T67" fmla="*/ 411 h 778"/>
                  <a:gd name="T68" fmla="*/ 485 w 517"/>
                  <a:gd name="T69" fmla="*/ 400 h 778"/>
                  <a:gd name="T70" fmla="*/ 110 w 517"/>
                  <a:gd name="T71" fmla="*/ 188 h 778"/>
                  <a:gd name="T72" fmla="*/ 231 w 517"/>
                  <a:gd name="T73" fmla="*/ 257 h 778"/>
                  <a:gd name="T74" fmla="*/ 291 w 517"/>
                  <a:gd name="T75" fmla="*/ 257 h 778"/>
                  <a:gd name="T76" fmla="*/ 415 w 517"/>
                  <a:gd name="T77" fmla="*/ 188 h 778"/>
                  <a:gd name="T78" fmla="*/ 360 w 517"/>
                  <a:gd name="T79" fmla="*/ 411 h 778"/>
                  <a:gd name="T80" fmla="*/ 345 w 517"/>
                  <a:gd name="T81" fmla="*/ 425 h 778"/>
                  <a:gd name="T82" fmla="*/ 345 w 517"/>
                  <a:gd name="T83" fmla="*/ 425 h 778"/>
                  <a:gd name="T84" fmla="*/ 287 w 517"/>
                  <a:gd name="T85" fmla="*/ 450 h 778"/>
                  <a:gd name="T86" fmla="*/ 180 w 517"/>
                  <a:gd name="T87" fmla="*/ 425 h 778"/>
                  <a:gd name="T88" fmla="*/ 110 w 517"/>
                  <a:gd name="T89" fmla="*/ 188 h 778"/>
                  <a:gd name="T90" fmla="*/ 233 w 517"/>
                  <a:gd name="T91" fmla="*/ 778 h 778"/>
                  <a:gd name="T92" fmla="*/ 0 w 517"/>
                  <a:gd name="T93" fmla="*/ 696 h 778"/>
                  <a:gd name="T94" fmla="*/ 0 w 517"/>
                  <a:gd name="T95" fmla="*/ 393 h 778"/>
                  <a:gd name="T96" fmla="*/ 233 w 517"/>
                  <a:gd name="T97" fmla="*/ 489 h 778"/>
                  <a:gd name="T98" fmla="*/ 233 w 517"/>
                  <a:gd name="T9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17" h="778">
                    <a:moveTo>
                      <a:pt x="40" y="129"/>
                    </a:moveTo>
                    <a:cubicBezTo>
                      <a:pt x="39" y="128"/>
                      <a:pt x="39" y="126"/>
                      <a:pt x="38" y="125"/>
                    </a:cubicBezTo>
                    <a:cubicBezTo>
                      <a:pt x="37" y="117"/>
                      <a:pt x="43" y="109"/>
                      <a:pt x="59" y="101"/>
                    </a:cubicBezTo>
                    <a:cubicBezTo>
                      <a:pt x="218" y="15"/>
                      <a:pt x="218" y="15"/>
                      <a:pt x="218" y="15"/>
                    </a:cubicBezTo>
                    <a:cubicBezTo>
                      <a:pt x="246" y="0"/>
                      <a:pt x="273" y="0"/>
                      <a:pt x="300" y="15"/>
                    </a:cubicBezTo>
                    <a:cubicBezTo>
                      <a:pt x="460" y="101"/>
                      <a:pt x="460" y="101"/>
                      <a:pt x="460" y="101"/>
                    </a:cubicBezTo>
                    <a:cubicBezTo>
                      <a:pt x="487" y="115"/>
                      <a:pt x="487" y="130"/>
                      <a:pt x="460" y="145"/>
                    </a:cubicBezTo>
                    <a:cubicBezTo>
                      <a:pt x="300" y="231"/>
                      <a:pt x="300" y="231"/>
                      <a:pt x="300" y="231"/>
                    </a:cubicBezTo>
                    <a:cubicBezTo>
                      <a:pt x="273" y="245"/>
                      <a:pt x="246" y="245"/>
                      <a:pt x="218" y="231"/>
                    </a:cubicBezTo>
                    <a:cubicBezTo>
                      <a:pt x="83" y="158"/>
                      <a:pt x="83" y="158"/>
                      <a:pt x="83" y="158"/>
                    </a:cubicBezTo>
                    <a:cubicBezTo>
                      <a:pt x="83" y="324"/>
                      <a:pt x="83" y="324"/>
                      <a:pt x="83" y="324"/>
                    </a:cubicBezTo>
                    <a:cubicBezTo>
                      <a:pt x="83" y="330"/>
                      <a:pt x="81" y="335"/>
                      <a:pt x="76" y="339"/>
                    </a:cubicBezTo>
                    <a:cubicBezTo>
                      <a:pt x="72" y="344"/>
                      <a:pt x="67" y="346"/>
                      <a:pt x="61" y="346"/>
                    </a:cubicBezTo>
                    <a:cubicBezTo>
                      <a:pt x="60" y="346"/>
                      <a:pt x="60" y="346"/>
                      <a:pt x="60" y="346"/>
                    </a:cubicBezTo>
                    <a:cubicBezTo>
                      <a:pt x="54" y="346"/>
                      <a:pt x="49" y="344"/>
                      <a:pt x="45" y="339"/>
                    </a:cubicBezTo>
                    <a:cubicBezTo>
                      <a:pt x="38" y="324"/>
                      <a:pt x="38" y="324"/>
                      <a:pt x="38" y="324"/>
                    </a:cubicBezTo>
                    <a:cubicBezTo>
                      <a:pt x="38" y="129"/>
                      <a:pt x="38" y="129"/>
                      <a:pt x="38" y="129"/>
                    </a:cubicBezTo>
                    <a:lnTo>
                      <a:pt x="40" y="129"/>
                    </a:lnTo>
                    <a:close/>
                    <a:moveTo>
                      <a:pt x="146" y="246"/>
                    </a:moveTo>
                    <a:cubicBezTo>
                      <a:pt x="132" y="313"/>
                      <a:pt x="149" y="364"/>
                      <a:pt x="199" y="396"/>
                    </a:cubicBezTo>
                    <a:cubicBezTo>
                      <a:pt x="225" y="414"/>
                      <a:pt x="255" y="419"/>
                      <a:pt x="287" y="411"/>
                    </a:cubicBezTo>
                    <a:cubicBezTo>
                      <a:pt x="297" y="408"/>
                      <a:pt x="308" y="405"/>
                      <a:pt x="319" y="400"/>
                    </a:cubicBezTo>
                    <a:cubicBezTo>
                      <a:pt x="321" y="399"/>
                      <a:pt x="323" y="398"/>
                      <a:pt x="326" y="397"/>
                    </a:cubicBezTo>
                    <a:cubicBezTo>
                      <a:pt x="326" y="396"/>
                      <a:pt x="326" y="396"/>
                      <a:pt x="326" y="396"/>
                    </a:cubicBezTo>
                    <a:cubicBezTo>
                      <a:pt x="375" y="363"/>
                      <a:pt x="393" y="313"/>
                      <a:pt x="379" y="246"/>
                    </a:cubicBezTo>
                    <a:cubicBezTo>
                      <a:pt x="286" y="289"/>
                      <a:pt x="286" y="289"/>
                      <a:pt x="286" y="289"/>
                    </a:cubicBezTo>
                    <a:cubicBezTo>
                      <a:pt x="270" y="297"/>
                      <a:pt x="254" y="297"/>
                      <a:pt x="238" y="290"/>
                    </a:cubicBezTo>
                    <a:lnTo>
                      <a:pt x="146" y="246"/>
                    </a:lnTo>
                    <a:close/>
                    <a:moveTo>
                      <a:pt x="485" y="400"/>
                    </a:moveTo>
                    <a:cubicBezTo>
                      <a:pt x="496" y="397"/>
                      <a:pt x="506" y="395"/>
                      <a:pt x="517" y="393"/>
                    </a:cubicBezTo>
                    <a:cubicBezTo>
                      <a:pt x="517" y="696"/>
                      <a:pt x="517" y="696"/>
                      <a:pt x="517" y="696"/>
                    </a:cubicBezTo>
                    <a:cubicBezTo>
                      <a:pt x="430" y="694"/>
                      <a:pt x="353" y="721"/>
                      <a:pt x="284" y="778"/>
                    </a:cubicBezTo>
                    <a:cubicBezTo>
                      <a:pt x="284" y="489"/>
                      <a:pt x="284" y="489"/>
                      <a:pt x="284" y="489"/>
                    </a:cubicBezTo>
                    <a:cubicBezTo>
                      <a:pt x="334" y="455"/>
                      <a:pt x="387" y="429"/>
                      <a:pt x="444" y="411"/>
                    </a:cubicBezTo>
                    <a:cubicBezTo>
                      <a:pt x="457" y="407"/>
                      <a:pt x="471" y="403"/>
                      <a:pt x="485" y="400"/>
                    </a:cubicBezTo>
                    <a:close/>
                    <a:moveTo>
                      <a:pt x="110" y="188"/>
                    </a:moveTo>
                    <a:cubicBezTo>
                      <a:pt x="231" y="257"/>
                      <a:pt x="231" y="257"/>
                      <a:pt x="231" y="257"/>
                    </a:cubicBezTo>
                    <a:cubicBezTo>
                      <a:pt x="250" y="268"/>
                      <a:pt x="271" y="268"/>
                      <a:pt x="291" y="257"/>
                    </a:cubicBezTo>
                    <a:cubicBezTo>
                      <a:pt x="415" y="188"/>
                      <a:pt x="415" y="188"/>
                      <a:pt x="415" y="188"/>
                    </a:cubicBezTo>
                    <a:cubicBezTo>
                      <a:pt x="431" y="285"/>
                      <a:pt x="413" y="360"/>
                      <a:pt x="360" y="411"/>
                    </a:cubicBezTo>
                    <a:cubicBezTo>
                      <a:pt x="356" y="416"/>
                      <a:pt x="350" y="421"/>
                      <a:pt x="345" y="425"/>
                    </a:cubicBezTo>
                    <a:cubicBezTo>
                      <a:pt x="345" y="425"/>
                      <a:pt x="345" y="425"/>
                      <a:pt x="345" y="425"/>
                    </a:cubicBezTo>
                    <a:cubicBezTo>
                      <a:pt x="325" y="437"/>
                      <a:pt x="306" y="445"/>
                      <a:pt x="287" y="450"/>
                    </a:cubicBezTo>
                    <a:cubicBezTo>
                      <a:pt x="248" y="459"/>
                      <a:pt x="212" y="451"/>
                      <a:pt x="180" y="425"/>
                    </a:cubicBezTo>
                    <a:cubicBezTo>
                      <a:pt x="115" y="373"/>
                      <a:pt x="92" y="294"/>
                      <a:pt x="110" y="188"/>
                    </a:cubicBezTo>
                    <a:close/>
                    <a:moveTo>
                      <a:pt x="233" y="778"/>
                    </a:moveTo>
                    <a:cubicBezTo>
                      <a:pt x="164" y="721"/>
                      <a:pt x="87" y="694"/>
                      <a:pt x="0" y="696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85" y="409"/>
                      <a:pt x="162" y="441"/>
                      <a:pt x="233" y="489"/>
                    </a:cubicBezTo>
                    <a:lnTo>
                      <a:pt x="233" y="7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469600" y="4575600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53"/>
          <p:cNvSpPr txBox="1"/>
          <p:nvPr/>
        </p:nvSpPr>
        <p:spPr>
          <a:xfrm>
            <a:off x="900001" y="900000"/>
            <a:ext cx="11064652" cy="1372702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</a:t>
            </a: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DongTian" panose="02020603050405020304" pitchFamily="18" charset="0"/>
              </a:rPr>
              <a:t>例 </a:t>
            </a:r>
            <a:r>
              <a:rPr lang="en-US" altLang="zh-CN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DongTian" panose="02020603050405020304" pitchFamily="18" charset="0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一个月内，李明体重增加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1.2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，张华体重减少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0.5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，刘伟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体重无变化，写出他们这个月的体重增长值．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5461898" y="1110774"/>
            <a:ext cx="792088" cy="356339"/>
          </a:xfrm>
          <a:prstGeom prst="ellips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0" name="椭圆 19"/>
          <p:cNvSpPr/>
          <p:nvPr/>
        </p:nvSpPr>
        <p:spPr>
          <a:xfrm>
            <a:off x="8683897" y="1110773"/>
            <a:ext cx="792088" cy="356339"/>
          </a:xfrm>
          <a:prstGeom prst="ellips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80000" y="108000"/>
            <a:ext cx="1727000" cy="400110"/>
            <a:chOff x="1955540" y="4500570"/>
            <a:chExt cx="1727000" cy="400110"/>
          </a:xfrm>
        </p:grpSpPr>
        <p:grpSp>
          <p:nvGrpSpPr>
            <p:cNvPr id="11" name="组合 107"/>
            <p:cNvGrpSpPr/>
            <p:nvPr/>
          </p:nvGrpSpPr>
          <p:grpSpPr>
            <a:xfrm>
              <a:off x="1955540" y="4500570"/>
              <a:ext cx="1727000" cy="400110"/>
              <a:chOff x="2633028" y="3842787"/>
              <a:chExt cx="1727000" cy="400110"/>
            </a:xfrm>
          </p:grpSpPr>
          <p:grpSp>
            <p:nvGrpSpPr>
              <p:cNvPr id="13" name="组合 108"/>
              <p:cNvGrpSpPr/>
              <p:nvPr/>
            </p:nvGrpSpPr>
            <p:grpSpPr>
              <a:xfrm>
                <a:off x="2633028" y="3842787"/>
                <a:ext cx="1727000" cy="400110"/>
                <a:chOff x="5287328" y="1607587"/>
                <a:chExt cx="1727000" cy="400110"/>
              </a:xfrm>
            </p:grpSpPr>
            <p:sp>
              <p:nvSpPr>
                <p:cNvPr id="15" name="矩形 14"/>
                <p:cNvSpPr/>
                <p:nvPr/>
              </p:nvSpPr>
              <p:spPr>
                <a:xfrm>
                  <a:off x="5803740" y="1607587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例题精讲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  <p:sp>
              <p:nvSpPr>
                <p:cNvPr id="16" name="矩形: 圆角 111"/>
                <p:cNvSpPr/>
                <p:nvPr/>
              </p:nvSpPr>
              <p:spPr>
                <a:xfrm>
                  <a:off x="5287328" y="1627622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2717078" y="3902477"/>
                <a:ext cx="186928" cy="280730"/>
              </a:xfrm>
              <a:custGeom>
                <a:avLst/>
                <a:gdLst>
                  <a:gd name="T0" fmla="*/ 40 w 517"/>
                  <a:gd name="T1" fmla="*/ 129 h 778"/>
                  <a:gd name="T2" fmla="*/ 38 w 517"/>
                  <a:gd name="T3" fmla="*/ 125 h 778"/>
                  <a:gd name="T4" fmla="*/ 59 w 517"/>
                  <a:gd name="T5" fmla="*/ 101 h 778"/>
                  <a:gd name="T6" fmla="*/ 218 w 517"/>
                  <a:gd name="T7" fmla="*/ 15 h 778"/>
                  <a:gd name="T8" fmla="*/ 300 w 517"/>
                  <a:gd name="T9" fmla="*/ 15 h 778"/>
                  <a:gd name="T10" fmla="*/ 460 w 517"/>
                  <a:gd name="T11" fmla="*/ 101 h 778"/>
                  <a:gd name="T12" fmla="*/ 460 w 517"/>
                  <a:gd name="T13" fmla="*/ 145 h 778"/>
                  <a:gd name="T14" fmla="*/ 300 w 517"/>
                  <a:gd name="T15" fmla="*/ 231 h 778"/>
                  <a:gd name="T16" fmla="*/ 218 w 517"/>
                  <a:gd name="T17" fmla="*/ 231 h 778"/>
                  <a:gd name="T18" fmla="*/ 83 w 517"/>
                  <a:gd name="T19" fmla="*/ 158 h 778"/>
                  <a:gd name="T20" fmla="*/ 83 w 517"/>
                  <a:gd name="T21" fmla="*/ 324 h 778"/>
                  <a:gd name="T22" fmla="*/ 76 w 517"/>
                  <a:gd name="T23" fmla="*/ 339 h 778"/>
                  <a:gd name="T24" fmla="*/ 61 w 517"/>
                  <a:gd name="T25" fmla="*/ 346 h 778"/>
                  <a:gd name="T26" fmla="*/ 60 w 517"/>
                  <a:gd name="T27" fmla="*/ 346 h 778"/>
                  <a:gd name="T28" fmla="*/ 45 w 517"/>
                  <a:gd name="T29" fmla="*/ 339 h 778"/>
                  <a:gd name="T30" fmla="*/ 38 w 517"/>
                  <a:gd name="T31" fmla="*/ 324 h 778"/>
                  <a:gd name="T32" fmla="*/ 38 w 517"/>
                  <a:gd name="T33" fmla="*/ 129 h 778"/>
                  <a:gd name="T34" fmla="*/ 40 w 517"/>
                  <a:gd name="T35" fmla="*/ 129 h 778"/>
                  <a:gd name="T36" fmla="*/ 146 w 517"/>
                  <a:gd name="T37" fmla="*/ 246 h 778"/>
                  <a:gd name="T38" fmla="*/ 199 w 517"/>
                  <a:gd name="T39" fmla="*/ 396 h 778"/>
                  <a:gd name="T40" fmla="*/ 287 w 517"/>
                  <a:gd name="T41" fmla="*/ 411 h 778"/>
                  <a:gd name="T42" fmla="*/ 319 w 517"/>
                  <a:gd name="T43" fmla="*/ 400 h 778"/>
                  <a:gd name="T44" fmla="*/ 326 w 517"/>
                  <a:gd name="T45" fmla="*/ 397 h 778"/>
                  <a:gd name="T46" fmla="*/ 326 w 517"/>
                  <a:gd name="T47" fmla="*/ 396 h 778"/>
                  <a:gd name="T48" fmla="*/ 379 w 517"/>
                  <a:gd name="T49" fmla="*/ 246 h 778"/>
                  <a:gd name="T50" fmla="*/ 286 w 517"/>
                  <a:gd name="T51" fmla="*/ 289 h 778"/>
                  <a:gd name="T52" fmla="*/ 238 w 517"/>
                  <a:gd name="T53" fmla="*/ 290 h 778"/>
                  <a:gd name="T54" fmla="*/ 146 w 517"/>
                  <a:gd name="T55" fmla="*/ 246 h 778"/>
                  <a:gd name="T56" fmla="*/ 485 w 517"/>
                  <a:gd name="T57" fmla="*/ 400 h 778"/>
                  <a:gd name="T58" fmla="*/ 517 w 517"/>
                  <a:gd name="T59" fmla="*/ 393 h 778"/>
                  <a:gd name="T60" fmla="*/ 517 w 517"/>
                  <a:gd name="T61" fmla="*/ 696 h 778"/>
                  <a:gd name="T62" fmla="*/ 284 w 517"/>
                  <a:gd name="T63" fmla="*/ 778 h 778"/>
                  <a:gd name="T64" fmla="*/ 284 w 517"/>
                  <a:gd name="T65" fmla="*/ 489 h 778"/>
                  <a:gd name="T66" fmla="*/ 444 w 517"/>
                  <a:gd name="T67" fmla="*/ 411 h 778"/>
                  <a:gd name="T68" fmla="*/ 485 w 517"/>
                  <a:gd name="T69" fmla="*/ 400 h 778"/>
                  <a:gd name="T70" fmla="*/ 110 w 517"/>
                  <a:gd name="T71" fmla="*/ 188 h 778"/>
                  <a:gd name="T72" fmla="*/ 231 w 517"/>
                  <a:gd name="T73" fmla="*/ 257 h 778"/>
                  <a:gd name="T74" fmla="*/ 291 w 517"/>
                  <a:gd name="T75" fmla="*/ 257 h 778"/>
                  <a:gd name="T76" fmla="*/ 415 w 517"/>
                  <a:gd name="T77" fmla="*/ 188 h 778"/>
                  <a:gd name="T78" fmla="*/ 360 w 517"/>
                  <a:gd name="T79" fmla="*/ 411 h 778"/>
                  <a:gd name="T80" fmla="*/ 345 w 517"/>
                  <a:gd name="T81" fmla="*/ 425 h 778"/>
                  <a:gd name="T82" fmla="*/ 345 w 517"/>
                  <a:gd name="T83" fmla="*/ 425 h 778"/>
                  <a:gd name="T84" fmla="*/ 287 w 517"/>
                  <a:gd name="T85" fmla="*/ 450 h 778"/>
                  <a:gd name="T86" fmla="*/ 180 w 517"/>
                  <a:gd name="T87" fmla="*/ 425 h 778"/>
                  <a:gd name="T88" fmla="*/ 110 w 517"/>
                  <a:gd name="T89" fmla="*/ 188 h 778"/>
                  <a:gd name="T90" fmla="*/ 233 w 517"/>
                  <a:gd name="T91" fmla="*/ 778 h 778"/>
                  <a:gd name="T92" fmla="*/ 0 w 517"/>
                  <a:gd name="T93" fmla="*/ 696 h 778"/>
                  <a:gd name="T94" fmla="*/ 0 w 517"/>
                  <a:gd name="T95" fmla="*/ 393 h 778"/>
                  <a:gd name="T96" fmla="*/ 233 w 517"/>
                  <a:gd name="T97" fmla="*/ 489 h 778"/>
                  <a:gd name="T98" fmla="*/ 233 w 517"/>
                  <a:gd name="T9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17" h="778">
                    <a:moveTo>
                      <a:pt x="40" y="129"/>
                    </a:moveTo>
                    <a:cubicBezTo>
                      <a:pt x="39" y="128"/>
                      <a:pt x="39" y="126"/>
                      <a:pt x="38" y="125"/>
                    </a:cubicBezTo>
                    <a:cubicBezTo>
                      <a:pt x="37" y="117"/>
                      <a:pt x="43" y="109"/>
                      <a:pt x="59" y="101"/>
                    </a:cubicBezTo>
                    <a:cubicBezTo>
                      <a:pt x="218" y="15"/>
                      <a:pt x="218" y="15"/>
                      <a:pt x="218" y="15"/>
                    </a:cubicBezTo>
                    <a:cubicBezTo>
                      <a:pt x="246" y="0"/>
                      <a:pt x="273" y="0"/>
                      <a:pt x="300" y="15"/>
                    </a:cubicBezTo>
                    <a:cubicBezTo>
                      <a:pt x="460" y="101"/>
                      <a:pt x="460" y="101"/>
                      <a:pt x="460" y="101"/>
                    </a:cubicBezTo>
                    <a:cubicBezTo>
                      <a:pt x="487" y="115"/>
                      <a:pt x="487" y="130"/>
                      <a:pt x="460" y="145"/>
                    </a:cubicBezTo>
                    <a:cubicBezTo>
                      <a:pt x="300" y="231"/>
                      <a:pt x="300" y="231"/>
                      <a:pt x="300" y="231"/>
                    </a:cubicBezTo>
                    <a:cubicBezTo>
                      <a:pt x="273" y="245"/>
                      <a:pt x="246" y="245"/>
                      <a:pt x="218" y="231"/>
                    </a:cubicBezTo>
                    <a:cubicBezTo>
                      <a:pt x="83" y="158"/>
                      <a:pt x="83" y="158"/>
                      <a:pt x="83" y="158"/>
                    </a:cubicBezTo>
                    <a:cubicBezTo>
                      <a:pt x="83" y="324"/>
                      <a:pt x="83" y="324"/>
                      <a:pt x="83" y="324"/>
                    </a:cubicBezTo>
                    <a:cubicBezTo>
                      <a:pt x="83" y="330"/>
                      <a:pt x="81" y="335"/>
                      <a:pt x="76" y="339"/>
                    </a:cubicBezTo>
                    <a:cubicBezTo>
                      <a:pt x="72" y="344"/>
                      <a:pt x="67" y="346"/>
                      <a:pt x="61" y="346"/>
                    </a:cubicBezTo>
                    <a:cubicBezTo>
                      <a:pt x="60" y="346"/>
                      <a:pt x="60" y="346"/>
                      <a:pt x="60" y="346"/>
                    </a:cubicBezTo>
                    <a:cubicBezTo>
                      <a:pt x="54" y="346"/>
                      <a:pt x="49" y="344"/>
                      <a:pt x="45" y="339"/>
                    </a:cubicBezTo>
                    <a:cubicBezTo>
                      <a:pt x="38" y="324"/>
                      <a:pt x="38" y="324"/>
                      <a:pt x="38" y="324"/>
                    </a:cubicBezTo>
                    <a:cubicBezTo>
                      <a:pt x="38" y="129"/>
                      <a:pt x="38" y="129"/>
                      <a:pt x="38" y="129"/>
                    </a:cubicBezTo>
                    <a:lnTo>
                      <a:pt x="40" y="129"/>
                    </a:lnTo>
                    <a:close/>
                    <a:moveTo>
                      <a:pt x="146" y="246"/>
                    </a:moveTo>
                    <a:cubicBezTo>
                      <a:pt x="132" y="313"/>
                      <a:pt x="149" y="364"/>
                      <a:pt x="199" y="396"/>
                    </a:cubicBezTo>
                    <a:cubicBezTo>
                      <a:pt x="225" y="414"/>
                      <a:pt x="255" y="419"/>
                      <a:pt x="287" y="411"/>
                    </a:cubicBezTo>
                    <a:cubicBezTo>
                      <a:pt x="297" y="408"/>
                      <a:pt x="308" y="405"/>
                      <a:pt x="319" y="400"/>
                    </a:cubicBezTo>
                    <a:cubicBezTo>
                      <a:pt x="321" y="399"/>
                      <a:pt x="323" y="398"/>
                      <a:pt x="326" y="397"/>
                    </a:cubicBezTo>
                    <a:cubicBezTo>
                      <a:pt x="326" y="396"/>
                      <a:pt x="326" y="396"/>
                      <a:pt x="326" y="396"/>
                    </a:cubicBezTo>
                    <a:cubicBezTo>
                      <a:pt x="375" y="363"/>
                      <a:pt x="393" y="313"/>
                      <a:pt x="379" y="246"/>
                    </a:cubicBezTo>
                    <a:cubicBezTo>
                      <a:pt x="286" y="289"/>
                      <a:pt x="286" y="289"/>
                      <a:pt x="286" y="289"/>
                    </a:cubicBezTo>
                    <a:cubicBezTo>
                      <a:pt x="270" y="297"/>
                      <a:pt x="254" y="297"/>
                      <a:pt x="238" y="290"/>
                    </a:cubicBezTo>
                    <a:lnTo>
                      <a:pt x="146" y="246"/>
                    </a:lnTo>
                    <a:close/>
                    <a:moveTo>
                      <a:pt x="485" y="400"/>
                    </a:moveTo>
                    <a:cubicBezTo>
                      <a:pt x="496" y="397"/>
                      <a:pt x="506" y="395"/>
                      <a:pt x="517" y="393"/>
                    </a:cubicBezTo>
                    <a:cubicBezTo>
                      <a:pt x="517" y="696"/>
                      <a:pt x="517" y="696"/>
                      <a:pt x="517" y="696"/>
                    </a:cubicBezTo>
                    <a:cubicBezTo>
                      <a:pt x="430" y="694"/>
                      <a:pt x="353" y="721"/>
                      <a:pt x="284" y="778"/>
                    </a:cubicBezTo>
                    <a:cubicBezTo>
                      <a:pt x="284" y="489"/>
                      <a:pt x="284" y="489"/>
                      <a:pt x="284" y="489"/>
                    </a:cubicBezTo>
                    <a:cubicBezTo>
                      <a:pt x="334" y="455"/>
                      <a:pt x="387" y="429"/>
                      <a:pt x="444" y="411"/>
                    </a:cubicBezTo>
                    <a:cubicBezTo>
                      <a:pt x="457" y="407"/>
                      <a:pt x="471" y="403"/>
                      <a:pt x="485" y="400"/>
                    </a:cubicBezTo>
                    <a:close/>
                    <a:moveTo>
                      <a:pt x="110" y="188"/>
                    </a:moveTo>
                    <a:cubicBezTo>
                      <a:pt x="231" y="257"/>
                      <a:pt x="231" y="257"/>
                      <a:pt x="231" y="257"/>
                    </a:cubicBezTo>
                    <a:cubicBezTo>
                      <a:pt x="250" y="268"/>
                      <a:pt x="271" y="268"/>
                      <a:pt x="291" y="257"/>
                    </a:cubicBezTo>
                    <a:cubicBezTo>
                      <a:pt x="415" y="188"/>
                      <a:pt x="415" y="188"/>
                      <a:pt x="415" y="188"/>
                    </a:cubicBezTo>
                    <a:cubicBezTo>
                      <a:pt x="431" y="285"/>
                      <a:pt x="413" y="360"/>
                      <a:pt x="360" y="411"/>
                    </a:cubicBezTo>
                    <a:cubicBezTo>
                      <a:pt x="356" y="416"/>
                      <a:pt x="350" y="421"/>
                      <a:pt x="345" y="425"/>
                    </a:cubicBezTo>
                    <a:cubicBezTo>
                      <a:pt x="345" y="425"/>
                      <a:pt x="345" y="425"/>
                      <a:pt x="345" y="425"/>
                    </a:cubicBezTo>
                    <a:cubicBezTo>
                      <a:pt x="325" y="437"/>
                      <a:pt x="306" y="445"/>
                      <a:pt x="287" y="450"/>
                    </a:cubicBezTo>
                    <a:cubicBezTo>
                      <a:pt x="248" y="459"/>
                      <a:pt x="212" y="451"/>
                      <a:pt x="180" y="425"/>
                    </a:cubicBezTo>
                    <a:cubicBezTo>
                      <a:pt x="115" y="373"/>
                      <a:pt x="92" y="294"/>
                      <a:pt x="110" y="188"/>
                    </a:cubicBezTo>
                    <a:close/>
                    <a:moveTo>
                      <a:pt x="233" y="778"/>
                    </a:moveTo>
                    <a:cubicBezTo>
                      <a:pt x="164" y="721"/>
                      <a:pt x="87" y="694"/>
                      <a:pt x="0" y="696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85" y="409"/>
                      <a:pt x="162" y="441"/>
                      <a:pt x="233" y="489"/>
                    </a:cubicBezTo>
                    <a:lnTo>
                      <a:pt x="233" y="7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469600" y="4575600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53"/>
          <p:cNvSpPr txBox="1"/>
          <p:nvPr/>
        </p:nvSpPr>
        <p:spPr>
          <a:xfrm>
            <a:off x="900001" y="900000"/>
            <a:ext cx="11064652" cy="3293227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</a:t>
            </a: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DongTian" panose="02020603050405020304" pitchFamily="18" charset="0"/>
              </a:rPr>
              <a:t>例 </a:t>
            </a:r>
            <a:r>
              <a:rPr lang="en-US" altLang="zh-CN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DongTian" panose="02020603050405020304" pitchFamily="18" charset="0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一个月内，李明体重增加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1.2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，张华体重减少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0.5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，刘伟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体重无变化，写出他们这个月的体重增长值．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解：这个月李明体重增长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1.2 kg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张华体重增长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－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0.5 kg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刘伟体重增长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 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 kg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．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555940" y="1520788"/>
            <a:ext cx="1584176" cy="0"/>
          </a:xfrm>
          <a:prstGeom prst="line">
            <a:avLst/>
          </a:prstGeom>
          <a:noFill/>
          <a:ln w="2222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8760296" y="1520788"/>
            <a:ext cx="1584176" cy="0"/>
          </a:xfrm>
          <a:prstGeom prst="line">
            <a:avLst/>
          </a:prstGeom>
          <a:noFill/>
          <a:ln w="2222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986385" y="2162578"/>
            <a:ext cx="1689235" cy="0"/>
          </a:xfrm>
          <a:prstGeom prst="line">
            <a:avLst/>
          </a:prstGeom>
          <a:noFill/>
          <a:ln w="2222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80000" y="108000"/>
            <a:ext cx="1727000" cy="400110"/>
            <a:chOff x="1955540" y="4500570"/>
            <a:chExt cx="1727000" cy="400110"/>
          </a:xfrm>
        </p:grpSpPr>
        <p:grpSp>
          <p:nvGrpSpPr>
            <p:cNvPr id="11" name="组合 107"/>
            <p:cNvGrpSpPr/>
            <p:nvPr/>
          </p:nvGrpSpPr>
          <p:grpSpPr>
            <a:xfrm>
              <a:off x="1955540" y="4500570"/>
              <a:ext cx="1727000" cy="400110"/>
              <a:chOff x="2633028" y="3842787"/>
              <a:chExt cx="1727000" cy="400110"/>
            </a:xfrm>
          </p:grpSpPr>
          <p:grpSp>
            <p:nvGrpSpPr>
              <p:cNvPr id="13" name="组合 108"/>
              <p:cNvGrpSpPr/>
              <p:nvPr/>
            </p:nvGrpSpPr>
            <p:grpSpPr>
              <a:xfrm>
                <a:off x="2633028" y="3842787"/>
                <a:ext cx="1727000" cy="400110"/>
                <a:chOff x="5287328" y="1607587"/>
                <a:chExt cx="1727000" cy="400110"/>
              </a:xfrm>
            </p:grpSpPr>
            <p:sp>
              <p:nvSpPr>
                <p:cNvPr id="15" name="矩形 14"/>
                <p:cNvSpPr/>
                <p:nvPr/>
              </p:nvSpPr>
              <p:spPr>
                <a:xfrm>
                  <a:off x="5803740" y="1607587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例题精讲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  <p:sp>
              <p:nvSpPr>
                <p:cNvPr id="16" name="矩形: 圆角 111"/>
                <p:cNvSpPr/>
                <p:nvPr/>
              </p:nvSpPr>
              <p:spPr>
                <a:xfrm>
                  <a:off x="5287328" y="1627622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2717078" y="3902477"/>
                <a:ext cx="186928" cy="280730"/>
              </a:xfrm>
              <a:custGeom>
                <a:avLst/>
                <a:gdLst>
                  <a:gd name="T0" fmla="*/ 40 w 517"/>
                  <a:gd name="T1" fmla="*/ 129 h 778"/>
                  <a:gd name="T2" fmla="*/ 38 w 517"/>
                  <a:gd name="T3" fmla="*/ 125 h 778"/>
                  <a:gd name="T4" fmla="*/ 59 w 517"/>
                  <a:gd name="T5" fmla="*/ 101 h 778"/>
                  <a:gd name="T6" fmla="*/ 218 w 517"/>
                  <a:gd name="T7" fmla="*/ 15 h 778"/>
                  <a:gd name="T8" fmla="*/ 300 w 517"/>
                  <a:gd name="T9" fmla="*/ 15 h 778"/>
                  <a:gd name="T10" fmla="*/ 460 w 517"/>
                  <a:gd name="T11" fmla="*/ 101 h 778"/>
                  <a:gd name="T12" fmla="*/ 460 w 517"/>
                  <a:gd name="T13" fmla="*/ 145 h 778"/>
                  <a:gd name="T14" fmla="*/ 300 w 517"/>
                  <a:gd name="T15" fmla="*/ 231 h 778"/>
                  <a:gd name="T16" fmla="*/ 218 w 517"/>
                  <a:gd name="T17" fmla="*/ 231 h 778"/>
                  <a:gd name="T18" fmla="*/ 83 w 517"/>
                  <a:gd name="T19" fmla="*/ 158 h 778"/>
                  <a:gd name="T20" fmla="*/ 83 w 517"/>
                  <a:gd name="T21" fmla="*/ 324 h 778"/>
                  <a:gd name="T22" fmla="*/ 76 w 517"/>
                  <a:gd name="T23" fmla="*/ 339 h 778"/>
                  <a:gd name="T24" fmla="*/ 61 w 517"/>
                  <a:gd name="T25" fmla="*/ 346 h 778"/>
                  <a:gd name="T26" fmla="*/ 60 w 517"/>
                  <a:gd name="T27" fmla="*/ 346 h 778"/>
                  <a:gd name="T28" fmla="*/ 45 w 517"/>
                  <a:gd name="T29" fmla="*/ 339 h 778"/>
                  <a:gd name="T30" fmla="*/ 38 w 517"/>
                  <a:gd name="T31" fmla="*/ 324 h 778"/>
                  <a:gd name="T32" fmla="*/ 38 w 517"/>
                  <a:gd name="T33" fmla="*/ 129 h 778"/>
                  <a:gd name="T34" fmla="*/ 40 w 517"/>
                  <a:gd name="T35" fmla="*/ 129 h 778"/>
                  <a:gd name="T36" fmla="*/ 146 w 517"/>
                  <a:gd name="T37" fmla="*/ 246 h 778"/>
                  <a:gd name="T38" fmla="*/ 199 w 517"/>
                  <a:gd name="T39" fmla="*/ 396 h 778"/>
                  <a:gd name="T40" fmla="*/ 287 w 517"/>
                  <a:gd name="T41" fmla="*/ 411 h 778"/>
                  <a:gd name="T42" fmla="*/ 319 w 517"/>
                  <a:gd name="T43" fmla="*/ 400 h 778"/>
                  <a:gd name="T44" fmla="*/ 326 w 517"/>
                  <a:gd name="T45" fmla="*/ 397 h 778"/>
                  <a:gd name="T46" fmla="*/ 326 w 517"/>
                  <a:gd name="T47" fmla="*/ 396 h 778"/>
                  <a:gd name="T48" fmla="*/ 379 w 517"/>
                  <a:gd name="T49" fmla="*/ 246 h 778"/>
                  <a:gd name="T50" fmla="*/ 286 w 517"/>
                  <a:gd name="T51" fmla="*/ 289 h 778"/>
                  <a:gd name="T52" fmla="*/ 238 w 517"/>
                  <a:gd name="T53" fmla="*/ 290 h 778"/>
                  <a:gd name="T54" fmla="*/ 146 w 517"/>
                  <a:gd name="T55" fmla="*/ 246 h 778"/>
                  <a:gd name="T56" fmla="*/ 485 w 517"/>
                  <a:gd name="T57" fmla="*/ 400 h 778"/>
                  <a:gd name="T58" fmla="*/ 517 w 517"/>
                  <a:gd name="T59" fmla="*/ 393 h 778"/>
                  <a:gd name="T60" fmla="*/ 517 w 517"/>
                  <a:gd name="T61" fmla="*/ 696 h 778"/>
                  <a:gd name="T62" fmla="*/ 284 w 517"/>
                  <a:gd name="T63" fmla="*/ 778 h 778"/>
                  <a:gd name="T64" fmla="*/ 284 w 517"/>
                  <a:gd name="T65" fmla="*/ 489 h 778"/>
                  <a:gd name="T66" fmla="*/ 444 w 517"/>
                  <a:gd name="T67" fmla="*/ 411 h 778"/>
                  <a:gd name="T68" fmla="*/ 485 w 517"/>
                  <a:gd name="T69" fmla="*/ 400 h 778"/>
                  <a:gd name="T70" fmla="*/ 110 w 517"/>
                  <a:gd name="T71" fmla="*/ 188 h 778"/>
                  <a:gd name="T72" fmla="*/ 231 w 517"/>
                  <a:gd name="T73" fmla="*/ 257 h 778"/>
                  <a:gd name="T74" fmla="*/ 291 w 517"/>
                  <a:gd name="T75" fmla="*/ 257 h 778"/>
                  <a:gd name="T76" fmla="*/ 415 w 517"/>
                  <a:gd name="T77" fmla="*/ 188 h 778"/>
                  <a:gd name="T78" fmla="*/ 360 w 517"/>
                  <a:gd name="T79" fmla="*/ 411 h 778"/>
                  <a:gd name="T80" fmla="*/ 345 w 517"/>
                  <a:gd name="T81" fmla="*/ 425 h 778"/>
                  <a:gd name="T82" fmla="*/ 345 w 517"/>
                  <a:gd name="T83" fmla="*/ 425 h 778"/>
                  <a:gd name="T84" fmla="*/ 287 w 517"/>
                  <a:gd name="T85" fmla="*/ 450 h 778"/>
                  <a:gd name="T86" fmla="*/ 180 w 517"/>
                  <a:gd name="T87" fmla="*/ 425 h 778"/>
                  <a:gd name="T88" fmla="*/ 110 w 517"/>
                  <a:gd name="T89" fmla="*/ 188 h 778"/>
                  <a:gd name="T90" fmla="*/ 233 w 517"/>
                  <a:gd name="T91" fmla="*/ 778 h 778"/>
                  <a:gd name="T92" fmla="*/ 0 w 517"/>
                  <a:gd name="T93" fmla="*/ 696 h 778"/>
                  <a:gd name="T94" fmla="*/ 0 w 517"/>
                  <a:gd name="T95" fmla="*/ 393 h 778"/>
                  <a:gd name="T96" fmla="*/ 233 w 517"/>
                  <a:gd name="T97" fmla="*/ 489 h 778"/>
                  <a:gd name="T98" fmla="*/ 233 w 517"/>
                  <a:gd name="T9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17" h="778">
                    <a:moveTo>
                      <a:pt x="40" y="129"/>
                    </a:moveTo>
                    <a:cubicBezTo>
                      <a:pt x="39" y="128"/>
                      <a:pt x="39" y="126"/>
                      <a:pt x="38" y="125"/>
                    </a:cubicBezTo>
                    <a:cubicBezTo>
                      <a:pt x="37" y="117"/>
                      <a:pt x="43" y="109"/>
                      <a:pt x="59" y="101"/>
                    </a:cubicBezTo>
                    <a:cubicBezTo>
                      <a:pt x="218" y="15"/>
                      <a:pt x="218" y="15"/>
                      <a:pt x="218" y="15"/>
                    </a:cubicBezTo>
                    <a:cubicBezTo>
                      <a:pt x="246" y="0"/>
                      <a:pt x="273" y="0"/>
                      <a:pt x="300" y="15"/>
                    </a:cubicBezTo>
                    <a:cubicBezTo>
                      <a:pt x="460" y="101"/>
                      <a:pt x="460" y="101"/>
                      <a:pt x="460" y="101"/>
                    </a:cubicBezTo>
                    <a:cubicBezTo>
                      <a:pt x="487" y="115"/>
                      <a:pt x="487" y="130"/>
                      <a:pt x="460" y="145"/>
                    </a:cubicBezTo>
                    <a:cubicBezTo>
                      <a:pt x="300" y="231"/>
                      <a:pt x="300" y="231"/>
                      <a:pt x="300" y="231"/>
                    </a:cubicBezTo>
                    <a:cubicBezTo>
                      <a:pt x="273" y="245"/>
                      <a:pt x="246" y="245"/>
                      <a:pt x="218" y="231"/>
                    </a:cubicBezTo>
                    <a:cubicBezTo>
                      <a:pt x="83" y="158"/>
                      <a:pt x="83" y="158"/>
                      <a:pt x="83" y="158"/>
                    </a:cubicBezTo>
                    <a:cubicBezTo>
                      <a:pt x="83" y="324"/>
                      <a:pt x="83" y="324"/>
                      <a:pt x="83" y="324"/>
                    </a:cubicBezTo>
                    <a:cubicBezTo>
                      <a:pt x="83" y="330"/>
                      <a:pt x="81" y="335"/>
                      <a:pt x="76" y="339"/>
                    </a:cubicBezTo>
                    <a:cubicBezTo>
                      <a:pt x="72" y="344"/>
                      <a:pt x="67" y="346"/>
                      <a:pt x="61" y="346"/>
                    </a:cubicBezTo>
                    <a:cubicBezTo>
                      <a:pt x="60" y="346"/>
                      <a:pt x="60" y="346"/>
                      <a:pt x="60" y="346"/>
                    </a:cubicBezTo>
                    <a:cubicBezTo>
                      <a:pt x="54" y="346"/>
                      <a:pt x="49" y="344"/>
                      <a:pt x="45" y="339"/>
                    </a:cubicBezTo>
                    <a:cubicBezTo>
                      <a:pt x="38" y="324"/>
                      <a:pt x="38" y="324"/>
                      <a:pt x="38" y="324"/>
                    </a:cubicBezTo>
                    <a:cubicBezTo>
                      <a:pt x="38" y="129"/>
                      <a:pt x="38" y="129"/>
                      <a:pt x="38" y="129"/>
                    </a:cubicBezTo>
                    <a:lnTo>
                      <a:pt x="40" y="129"/>
                    </a:lnTo>
                    <a:close/>
                    <a:moveTo>
                      <a:pt x="146" y="246"/>
                    </a:moveTo>
                    <a:cubicBezTo>
                      <a:pt x="132" y="313"/>
                      <a:pt x="149" y="364"/>
                      <a:pt x="199" y="396"/>
                    </a:cubicBezTo>
                    <a:cubicBezTo>
                      <a:pt x="225" y="414"/>
                      <a:pt x="255" y="419"/>
                      <a:pt x="287" y="411"/>
                    </a:cubicBezTo>
                    <a:cubicBezTo>
                      <a:pt x="297" y="408"/>
                      <a:pt x="308" y="405"/>
                      <a:pt x="319" y="400"/>
                    </a:cubicBezTo>
                    <a:cubicBezTo>
                      <a:pt x="321" y="399"/>
                      <a:pt x="323" y="398"/>
                      <a:pt x="326" y="397"/>
                    </a:cubicBezTo>
                    <a:cubicBezTo>
                      <a:pt x="326" y="396"/>
                      <a:pt x="326" y="396"/>
                      <a:pt x="326" y="396"/>
                    </a:cubicBezTo>
                    <a:cubicBezTo>
                      <a:pt x="375" y="363"/>
                      <a:pt x="393" y="313"/>
                      <a:pt x="379" y="246"/>
                    </a:cubicBezTo>
                    <a:cubicBezTo>
                      <a:pt x="286" y="289"/>
                      <a:pt x="286" y="289"/>
                      <a:pt x="286" y="289"/>
                    </a:cubicBezTo>
                    <a:cubicBezTo>
                      <a:pt x="270" y="297"/>
                      <a:pt x="254" y="297"/>
                      <a:pt x="238" y="290"/>
                    </a:cubicBezTo>
                    <a:lnTo>
                      <a:pt x="146" y="246"/>
                    </a:lnTo>
                    <a:close/>
                    <a:moveTo>
                      <a:pt x="485" y="400"/>
                    </a:moveTo>
                    <a:cubicBezTo>
                      <a:pt x="496" y="397"/>
                      <a:pt x="506" y="395"/>
                      <a:pt x="517" y="393"/>
                    </a:cubicBezTo>
                    <a:cubicBezTo>
                      <a:pt x="517" y="696"/>
                      <a:pt x="517" y="696"/>
                      <a:pt x="517" y="696"/>
                    </a:cubicBezTo>
                    <a:cubicBezTo>
                      <a:pt x="430" y="694"/>
                      <a:pt x="353" y="721"/>
                      <a:pt x="284" y="778"/>
                    </a:cubicBezTo>
                    <a:cubicBezTo>
                      <a:pt x="284" y="489"/>
                      <a:pt x="284" y="489"/>
                      <a:pt x="284" y="489"/>
                    </a:cubicBezTo>
                    <a:cubicBezTo>
                      <a:pt x="334" y="455"/>
                      <a:pt x="387" y="429"/>
                      <a:pt x="444" y="411"/>
                    </a:cubicBezTo>
                    <a:cubicBezTo>
                      <a:pt x="457" y="407"/>
                      <a:pt x="471" y="403"/>
                      <a:pt x="485" y="400"/>
                    </a:cubicBezTo>
                    <a:close/>
                    <a:moveTo>
                      <a:pt x="110" y="188"/>
                    </a:moveTo>
                    <a:cubicBezTo>
                      <a:pt x="231" y="257"/>
                      <a:pt x="231" y="257"/>
                      <a:pt x="231" y="257"/>
                    </a:cubicBezTo>
                    <a:cubicBezTo>
                      <a:pt x="250" y="268"/>
                      <a:pt x="271" y="268"/>
                      <a:pt x="291" y="257"/>
                    </a:cubicBezTo>
                    <a:cubicBezTo>
                      <a:pt x="415" y="188"/>
                      <a:pt x="415" y="188"/>
                      <a:pt x="415" y="188"/>
                    </a:cubicBezTo>
                    <a:cubicBezTo>
                      <a:pt x="431" y="285"/>
                      <a:pt x="413" y="360"/>
                      <a:pt x="360" y="411"/>
                    </a:cubicBezTo>
                    <a:cubicBezTo>
                      <a:pt x="356" y="416"/>
                      <a:pt x="350" y="421"/>
                      <a:pt x="345" y="425"/>
                    </a:cubicBezTo>
                    <a:cubicBezTo>
                      <a:pt x="345" y="425"/>
                      <a:pt x="345" y="425"/>
                      <a:pt x="345" y="425"/>
                    </a:cubicBezTo>
                    <a:cubicBezTo>
                      <a:pt x="325" y="437"/>
                      <a:pt x="306" y="445"/>
                      <a:pt x="287" y="450"/>
                    </a:cubicBezTo>
                    <a:cubicBezTo>
                      <a:pt x="248" y="459"/>
                      <a:pt x="212" y="451"/>
                      <a:pt x="180" y="425"/>
                    </a:cubicBezTo>
                    <a:cubicBezTo>
                      <a:pt x="115" y="373"/>
                      <a:pt x="92" y="294"/>
                      <a:pt x="110" y="188"/>
                    </a:cubicBezTo>
                    <a:close/>
                    <a:moveTo>
                      <a:pt x="233" y="778"/>
                    </a:moveTo>
                    <a:cubicBezTo>
                      <a:pt x="164" y="721"/>
                      <a:pt x="87" y="694"/>
                      <a:pt x="0" y="696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85" y="409"/>
                      <a:pt x="162" y="441"/>
                      <a:pt x="233" y="489"/>
                    </a:cubicBezTo>
                    <a:lnTo>
                      <a:pt x="233" y="7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469600" y="4575600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53"/>
          <p:cNvSpPr txBox="1"/>
          <p:nvPr/>
        </p:nvSpPr>
        <p:spPr>
          <a:xfrm>
            <a:off x="900001" y="900000"/>
            <a:ext cx="11064652" cy="2653052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</a:t>
            </a: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DongTian" panose="02020603050405020304" pitchFamily="18" charset="0"/>
              </a:rPr>
              <a:t>例 </a:t>
            </a:r>
            <a:r>
              <a:rPr lang="en-US" altLang="zh-CN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DongTian" panose="02020603050405020304" pitchFamily="18" charset="0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</a:t>
            </a:r>
            <a:r>
              <a:rPr lang="zh-CN" altLang="en-US" sz="2600" spc="-3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四种品牌的手机今年第二季度的销售量与第一季度相比，变</a:t>
            </a:r>
            <a:endParaRPr lang="en-US" altLang="zh-CN" sz="2600" spc="-3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化率如下：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A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2%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B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品牌增长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4%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C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品牌增长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1%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D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3%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．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写出今年第二季度这些品牌的手机销售量的增长率．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33936" y="2395901"/>
            <a:ext cx="792088" cy="356339"/>
          </a:xfrm>
          <a:prstGeom prst="ellips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0" name="椭圆 19"/>
          <p:cNvSpPr/>
          <p:nvPr/>
        </p:nvSpPr>
        <p:spPr>
          <a:xfrm>
            <a:off x="5007892" y="2384884"/>
            <a:ext cx="792088" cy="356339"/>
          </a:xfrm>
          <a:prstGeom prst="ellips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cxnSp>
        <p:nvCxnSpPr>
          <p:cNvPr id="22" name="直接连接符 21"/>
          <p:cNvCxnSpPr/>
          <p:nvPr/>
        </p:nvCxnSpPr>
        <p:spPr>
          <a:xfrm>
            <a:off x="10740516" y="1520788"/>
            <a:ext cx="360040" cy="0"/>
          </a:xfrm>
          <a:prstGeom prst="lin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998347" y="2132856"/>
            <a:ext cx="705165" cy="0"/>
          </a:xfrm>
          <a:prstGeom prst="lin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932204" y="3392996"/>
            <a:ext cx="972108" cy="0"/>
          </a:xfrm>
          <a:prstGeom prst="lin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80000" y="108000"/>
            <a:ext cx="1727000" cy="400110"/>
            <a:chOff x="1955540" y="4500570"/>
            <a:chExt cx="1727000" cy="400110"/>
          </a:xfrm>
        </p:grpSpPr>
        <p:grpSp>
          <p:nvGrpSpPr>
            <p:cNvPr id="11" name="组合 107"/>
            <p:cNvGrpSpPr/>
            <p:nvPr/>
          </p:nvGrpSpPr>
          <p:grpSpPr>
            <a:xfrm>
              <a:off x="1955540" y="4500570"/>
              <a:ext cx="1727000" cy="400110"/>
              <a:chOff x="2633028" y="3842787"/>
              <a:chExt cx="1727000" cy="400110"/>
            </a:xfrm>
          </p:grpSpPr>
          <p:grpSp>
            <p:nvGrpSpPr>
              <p:cNvPr id="13" name="组合 108"/>
              <p:cNvGrpSpPr/>
              <p:nvPr/>
            </p:nvGrpSpPr>
            <p:grpSpPr>
              <a:xfrm>
                <a:off x="2633028" y="3842787"/>
                <a:ext cx="1727000" cy="400110"/>
                <a:chOff x="5287328" y="1607587"/>
                <a:chExt cx="1727000" cy="400110"/>
              </a:xfrm>
            </p:grpSpPr>
            <p:sp>
              <p:nvSpPr>
                <p:cNvPr id="15" name="矩形 14"/>
                <p:cNvSpPr/>
                <p:nvPr/>
              </p:nvSpPr>
              <p:spPr>
                <a:xfrm>
                  <a:off x="5803740" y="1607587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例题精讲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  <p:sp>
              <p:nvSpPr>
                <p:cNvPr id="16" name="矩形: 圆角 111"/>
                <p:cNvSpPr/>
                <p:nvPr/>
              </p:nvSpPr>
              <p:spPr>
                <a:xfrm>
                  <a:off x="5287328" y="1627622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2717078" y="3902477"/>
                <a:ext cx="186928" cy="280730"/>
              </a:xfrm>
              <a:custGeom>
                <a:avLst/>
                <a:gdLst>
                  <a:gd name="T0" fmla="*/ 40 w 517"/>
                  <a:gd name="T1" fmla="*/ 129 h 778"/>
                  <a:gd name="T2" fmla="*/ 38 w 517"/>
                  <a:gd name="T3" fmla="*/ 125 h 778"/>
                  <a:gd name="T4" fmla="*/ 59 w 517"/>
                  <a:gd name="T5" fmla="*/ 101 h 778"/>
                  <a:gd name="T6" fmla="*/ 218 w 517"/>
                  <a:gd name="T7" fmla="*/ 15 h 778"/>
                  <a:gd name="T8" fmla="*/ 300 w 517"/>
                  <a:gd name="T9" fmla="*/ 15 h 778"/>
                  <a:gd name="T10" fmla="*/ 460 w 517"/>
                  <a:gd name="T11" fmla="*/ 101 h 778"/>
                  <a:gd name="T12" fmla="*/ 460 w 517"/>
                  <a:gd name="T13" fmla="*/ 145 h 778"/>
                  <a:gd name="T14" fmla="*/ 300 w 517"/>
                  <a:gd name="T15" fmla="*/ 231 h 778"/>
                  <a:gd name="T16" fmla="*/ 218 w 517"/>
                  <a:gd name="T17" fmla="*/ 231 h 778"/>
                  <a:gd name="T18" fmla="*/ 83 w 517"/>
                  <a:gd name="T19" fmla="*/ 158 h 778"/>
                  <a:gd name="T20" fmla="*/ 83 w 517"/>
                  <a:gd name="T21" fmla="*/ 324 h 778"/>
                  <a:gd name="T22" fmla="*/ 76 w 517"/>
                  <a:gd name="T23" fmla="*/ 339 h 778"/>
                  <a:gd name="T24" fmla="*/ 61 w 517"/>
                  <a:gd name="T25" fmla="*/ 346 h 778"/>
                  <a:gd name="T26" fmla="*/ 60 w 517"/>
                  <a:gd name="T27" fmla="*/ 346 h 778"/>
                  <a:gd name="T28" fmla="*/ 45 w 517"/>
                  <a:gd name="T29" fmla="*/ 339 h 778"/>
                  <a:gd name="T30" fmla="*/ 38 w 517"/>
                  <a:gd name="T31" fmla="*/ 324 h 778"/>
                  <a:gd name="T32" fmla="*/ 38 w 517"/>
                  <a:gd name="T33" fmla="*/ 129 h 778"/>
                  <a:gd name="T34" fmla="*/ 40 w 517"/>
                  <a:gd name="T35" fmla="*/ 129 h 778"/>
                  <a:gd name="T36" fmla="*/ 146 w 517"/>
                  <a:gd name="T37" fmla="*/ 246 h 778"/>
                  <a:gd name="T38" fmla="*/ 199 w 517"/>
                  <a:gd name="T39" fmla="*/ 396 h 778"/>
                  <a:gd name="T40" fmla="*/ 287 w 517"/>
                  <a:gd name="T41" fmla="*/ 411 h 778"/>
                  <a:gd name="T42" fmla="*/ 319 w 517"/>
                  <a:gd name="T43" fmla="*/ 400 h 778"/>
                  <a:gd name="T44" fmla="*/ 326 w 517"/>
                  <a:gd name="T45" fmla="*/ 397 h 778"/>
                  <a:gd name="T46" fmla="*/ 326 w 517"/>
                  <a:gd name="T47" fmla="*/ 396 h 778"/>
                  <a:gd name="T48" fmla="*/ 379 w 517"/>
                  <a:gd name="T49" fmla="*/ 246 h 778"/>
                  <a:gd name="T50" fmla="*/ 286 w 517"/>
                  <a:gd name="T51" fmla="*/ 289 h 778"/>
                  <a:gd name="T52" fmla="*/ 238 w 517"/>
                  <a:gd name="T53" fmla="*/ 290 h 778"/>
                  <a:gd name="T54" fmla="*/ 146 w 517"/>
                  <a:gd name="T55" fmla="*/ 246 h 778"/>
                  <a:gd name="T56" fmla="*/ 485 w 517"/>
                  <a:gd name="T57" fmla="*/ 400 h 778"/>
                  <a:gd name="T58" fmla="*/ 517 w 517"/>
                  <a:gd name="T59" fmla="*/ 393 h 778"/>
                  <a:gd name="T60" fmla="*/ 517 w 517"/>
                  <a:gd name="T61" fmla="*/ 696 h 778"/>
                  <a:gd name="T62" fmla="*/ 284 w 517"/>
                  <a:gd name="T63" fmla="*/ 778 h 778"/>
                  <a:gd name="T64" fmla="*/ 284 w 517"/>
                  <a:gd name="T65" fmla="*/ 489 h 778"/>
                  <a:gd name="T66" fmla="*/ 444 w 517"/>
                  <a:gd name="T67" fmla="*/ 411 h 778"/>
                  <a:gd name="T68" fmla="*/ 485 w 517"/>
                  <a:gd name="T69" fmla="*/ 400 h 778"/>
                  <a:gd name="T70" fmla="*/ 110 w 517"/>
                  <a:gd name="T71" fmla="*/ 188 h 778"/>
                  <a:gd name="T72" fmla="*/ 231 w 517"/>
                  <a:gd name="T73" fmla="*/ 257 h 778"/>
                  <a:gd name="T74" fmla="*/ 291 w 517"/>
                  <a:gd name="T75" fmla="*/ 257 h 778"/>
                  <a:gd name="T76" fmla="*/ 415 w 517"/>
                  <a:gd name="T77" fmla="*/ 188 h 778"/>
                  <a:gd name="T78" fmla="*/ 360 w 517"/>
                  <a:gd name="T79" fmla="*/ 411 h 778"/>
                  <a:gd name="T80" fmla="*/ 345 w 517"/>
                  <a:gd name="T81" fmla="*/ 425 h 778"/>
                  <a:gd name="T82" fmla="*/ 345 w 517"/>
                  <a:gd name="T83" fmla="*/ 425 h 778"/>
                  <a:gd name="T84" fmla="*/ 287 w 517"/>
                  <a:gd name="T85" fmla="*/ 450 h 778"/>
                  <a:gd name="T86" fmla="*/ 180 w 517"/>
                  <a:gd name="T87" fmla="*/ 425 h 778"/>
                  <a:gd name="T88" fmla="*/ 110 w 517"/>
                  <a:gd name="T89" fmla="*/ 188 h 778"/>
                  <a:gd name="T90" fmla="*/ 233 w 517"/>
                  <a:gd name="T91" fmla="*/ 778 h 778"/>
                  <a:gd name="T92" fmla="*/ 0 w 517"/>
                  <a:gd name="T93" fmla="*/ 696 h 778"/>
                  <a:gd name="T94" fmla="*/ 0 w 517"/>
                  <a:gd name="T95" fmla="*/ 393 h 778"/>
                  <a:gd name="T96" fmla="*/ 233 w 517"/>
                  <a:gd name="T97" fmla="*/ 489 h 778"/>
                  <a:gd name="T98" fmla="*/ 233 w 517"/>
                  <a:gd name="T9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17" h="778">
                    <a:moveTo>
                      <a:pt x="40" y="129"/>
                    </a:moveTo>
                    <a:cubicBezTo>
                      <a:pt x="39" y="128"/>
                      <a:pt x="39" y="126"/>
                      <a:pt x="38" y="125"/>
                    </a:cubicBezTo>
                    <a:cubicBezTo>
                      <a:pt x="37" y="117"/>
                      <a:pt x="43" y="109"/>
                      <a:pt x="59" y="101"/>
                    </a:cubicBezTo>
                    <a:cubicBezTo>
                      <a:pt x="218" y="15"/>
                      <a:pt x="218" y="15"/>
                      <a:pt x="218" y="15"/>
                    </a:cubicBezTo>
                    <a:cubicBezTo>
                      <a:pt x="246" y="0"/>
                      <a:pt x="273" y="0"/>
                      <a:pt x="300" y="15"/>
                    </a:cubicBezTo>
                    <a:cubicBezTo>
                      <a:pt x="460" y="101"/>
                      <a:pt x="460" y="101"/>
                      <a:pt x="460" y="101"/>
                    </a:cubicBezTo>
                    <a:cubicBezTo>
                      <a:pt x="487" y="115"/>
                      <a:pt x="487" y="130"/>
                      <a:pt x="460" y="145"/>
                    </a:cubicBezTo>
                    <a:cubicBezTo>
                      <a:pt x="300" y="231"/>
                      <a:pt x="300" y="231"/>
                      <a:pt x="300" y="231"/>
                    </a:cubicBezTo>
                    <a:cubicBezTo>
                      <a:pt x="273" y="245"/>
                      <a:pt x="246" y="245"/>
                      <a:pt x="218" y="231"/>
                    </a:cubicBezTo>
                    <a:cubicBezTo>
                      <a:pt x="83" y="158"/>
                      <a:pt x="83" y="158"/>
                      <a:pt x="83" y="158"/>
                    </a:cubicBezTo>
                    <a:cubicBezTo>
                      <a:pt x="83" y="324"/>
                      <a:pt x="83" y="324"/>
                      <a:pt x="83" y="324"/>
                    </a:cubicBezTo>
                    <a:cubicBezTo>
                      <a:pt x="83" y="330"/>
                      <a:pt x="81" y="335"/>
                      <a:pt x="76" y="339"/>
                    </a:cubicBezTo>
                    <a:cubicBezTo>
                      <a:pt x="72" y="344"/>
                      <a:pt x="67" y="346"/>
                      <a:pt x="61" y="346"/>
                    </a:cubicBezTo>
                    <a:cubicBezTo>
                      <a:pt x="60" y="346"/>
                      <a:pt x="60" y="346"/>
                      <a:pt x="60" y="346"/>
                    </a:cubicBezTo>
                    <a:cubicBezTo>
                      <a:pt x="54" y="346"/>
                      <a:pt x="49" y="344"/>
                      <a:pt x="45" y="339"/>
                    </a:cubicBezTo>
                    <a:cubicBezTo>
                      <a:pt x="38" y="324"/>
                      <a:pt x="38" y="324"/>
                      <a:pt x="38" y="324"/>
                    </a:cubicBezTo>
                    <a:cubicBezTo>
                      <a:pt x="38" y="129"/>
                      <a:pt x="38" y="129"/>
                      <a:pt x="38" y="129"/>
                    </a:cubicBezTo>
                    <a:lnTo>
                      <a:pt x="40" y="129"/>
                    </a:lnTo>
                    <a:close/>
                    <a:moveTo>
                      <a:pt x="146" y="246"/>
                    </a:moveTo>
                    <a:cubicBezTo>
                      <a:pt x="132" y="313"/>
                      <a:pt x="149" y="364"/>
                      <a:pt x="199" y="396"/>
                    </a:cubicBezTo>
                    <a:cubicBezTo>
                      <a:pt x="225" y="414"/>
                      <a:pt x="255" y="419"/>
                      <a:pt x="287" y="411"/>
                    </a:cubicBezTo>
                    <a:cubicBezTo>
                      <a:pt x="297" y="408"/>
                      <a:pt x="308" y="405"/>
                      <a:pt x="319" y="400"/>
                    </a:cubicBezTo>
                    <a:cubicBezTo>
                      <a:pt x="321" y="399"/>
                      <a:pt x="323" y="398"/>
                      <a:pt x="326" y="397"/>
                    </a:cubicBezTo>
                    <a:cubicBezTo>
                      <a:pt x="326" y="396"/>
                      <a:pt x="326" y="396"/>
                      <a:pt x="326" y="396"/>
                    </a:cubicBezTo>
                    <a:cubicBezTo>
                      <a:pt x="375" y="363"/>
                      <a:pt x="393" y="313"/>
                      <a:pt x="379" y="246"/>
                    </a:cubicBezTo>
                    <a:cubicBezTo>
                      <a:pt x="286" y="289"/>
                      <a:pt x="286" y="289"/>
                      <a:pt x="286" y="289"/>
                    </a:cubicBezTo>
                    <a:cubicBezTo>
                      <a:pt x="270" y="297"/>
                      <a:pt x="254" y="297"/>
                      <a:pt x="238" y="290"/>
                    </a:cubicBezTo>
                    <a:lnTo>
                      <a:pt x="146" y="246"/>
                    </a:lnTo>
                    <a:close/>
                    <a:moveTo>
                      <a:pt x="485" y="400"/>
                    </a:moveTo>
                    <a:cubicBezTo>
                      <a:pt x="496" y="397"/>
                      <a:pt x="506" y="395"/>
                      <a:pt x="517" y="393"/>
                    </a:cubicBezTo>
                    <a:cubicBezTo>
                      <a:pt x="517" y="696"/>
                      <a:pt x="517" y="696"/>
                      <a:pt x="517" y="696"/>
                    </a:cubicBezTo>
                    <a:cubicBezTo>
                      <a:pt x="430" y="694"/>
                      <a:pt x="353" y="721"/>
                      <a:pt x="284" y="778"/>
                    </a:cubicBezTo>
                    <a:cubicBezTo>
                      <a:pt x="284" y="489"/>
                      <a:pt x="284" y="489"/>
                      <a:pt x="284" y="489"/>
                    </a:cubicBezTo>
                    <a:cubicBezTo>
                      <a:pt x="334" y="455"/>
                      <a:pt x="387" y="429"/>
                      <a:pt x="444" y="411"/>
                    </a:cubicBezTo>
                    <a:cubicBezTo>
                      <a:pt x="457" y="407"/>
                      <a:pt x="471" y="403"/>
                      <a:pt x="485" y="400"/>
                    </a:cubicBezTo>
                    <a:close/>
                    <a:moveTo>
                      <a:pt x="110" y="188"/>
                    </a:moveTo>
                    <a:cubicBezTo>
                      <a:pt x="231" y="257"/>
                      <a:pt x="231" y="257"/>
                      <a:pt x="231" y="257"/>
                    </a:cubicBezTo>
                    <a:cubicBezTo>
                      <a:pt x="250" y="268"/>
                      <a:pt x="271" y="268"/>
                      <a:pt x="291" y="257"/>
                    </a:cubicBezTo>
                    <a:cubicBezTo>
                      <a:pt x="415" y="188"/>
                      <a:pt x="415" y="188"/>
                      <a:pt x="415" y="188"/>
                    </a:cubicBezTo>
                    <a:cubicBezTo>
                      <a:pt x="431" y="285"/>
                      <a:pt x="413" y="360"/>
                      <a:pt x="360" y="411"/>
                    </a:cubicBezTo>
                    <a:cubicBezTo>
                      <a:pt x="356" y="416"/>
                      <a:pt x="350" y="421"/>
                      <a:pt x="345" y="425"/>
                    </a:cubicBezTo>
                    <a:cubicBezTo>
                      <a:pt x="345" y="425"/>
                      <a:pt x="345" y="425"/>
                      <a:pt x="345" y="425"/>
                    </a:cubicBezTo>
                    <a:cubicBezTo>
                      <a:pt x="325" y="437"/>
                      <a:pt x="306" y="445"/>
                      <a:pt x="287" y="450"/>
                    </a:cubicBezTo>
                    <a:cubicBezTo>
                      <a:pt x="248" y="459"/>
                      <a:pt x="212" y="451"/>
                      <a:pt x="180" y="425"/>
                    </a:cubicBezTo>
                    <a:cubicBezTo>
                      <a:pt x="115" y="373"/>
                      <a:pt x="92" y="294"/>
                      <a:pt x="110" y="188"/>
                    </a:cubicBezTo>
                    <a:close/>
                    <a:moveTo>
                      <a:pt x="233" y="778"/>
                    </a:moveTo>
                    <a:cubicBezTo>
                      <a:pt x="164" y="721"/>
                      <a:pt x="87" y="694"/>
                      <a:pt x="0" y="696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85" y="409"/>
                      <a:pt x="162" y="441"/>
                      <a:pt x="233" y="489"/>
                    </a:cubicBezTo>
                    <a:lnTo>
                      <a:pt x="233" y="7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469600" y="4575600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53"/>
          <p:cNvSpPr txBox="1"/>
          <p:nvPr/>
        </p:nvSpPr>
        <p:spPr>
          <a:xfrm>
            <a:off x="900001" y="900000"/>
            <a:ext cx="11064652" cy="3933403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</a:t>
            </a: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DongTian" panose="02020603050405020304" pitchFamily="18" charset="0"/>
              </a:rPr>
              <a:t>例 </a:t>
            </a:r>
            <a:r>
              <a:rPr lang="en-US" altLang="zh-CN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DongTian" panose="02020603050405020304" pitchFamily="18" charset="0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</a:t>
            </a:r>
            <a:r>
              <a:rPr lang="zh-CN" altLang="en-US" sz="2600" spc="-3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四种品牌的手机今年第二季度的销售量与第一季度相比，变</a:t>
            </a:r>
            <a:endParaRPr lang="en-US" altLang="zh-CN" sz="2600" spc="-3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化率如下：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A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2%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B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品牌增长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4%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C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品牌增长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1%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D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3%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．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写出今年第二季度这些品牌的手机销售量的增长率．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解：四种品牌的手机今年第二季度销售量的增长率： 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        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A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品牌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－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2%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603660" y="4077072"/>
            <a:ext cx="2266967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B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品牌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＋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4%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663952" y="4077072"/>
            <a:ext cx="2266967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C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品牌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＋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1%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741090" y="4077072"/>
            <a:ext cx="2284600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D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品牌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－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3%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．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2595548" y="2752240"/>
            <a:ext cx="1188000" cy="0"/>
          </a:xfrm>
          <a:prstGeom prst="line">
            <a:avLst/>
          </a:prstGeom>
          <a:noFill/>
          <a:ln w="2222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5069952" y="2752240"/>
            <a:ext cx="1260000" cy="0"/>
          </a:xfrm>
          <a:prstGeom prst="line">
            <a:avLst/>
          </a:prstGeom>
          <a:noFill/>
          <a:ln w="2222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7536505" y="2752240"/>
            <a:ext cx="1260000" cy="0"/>
          </a:xfrm>
          <a:prstGeom prst="line">
            <a:avLst/>
          </a:prstGeom>
          <a:noFill/>
          <a:ln w="2222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9981622" y="2752240"/>
            <a:ext cx="1260000" cy="0"/>
          </a:xfrm>
          <a:prstGeom prst="line">
            <a:avLst/>
          </a:prstGeom>
          <a:noFill/>
          <a:ln w="2222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80000" y="108000"/>
            <a:ext cx="1727000" cy="400110"/>
            <a:chOff x="1955540" y="4500570"/>
            <a:chExt cx="1727000" cy="400110"/>
          </a:xfrm>
        </p:grpSpPr>
        <p:grpSp>
          <p:nvGrpSpPr>
            <p:cNvPr id="11" name="组合 107"/>
            <p:cNvGrpSpPr/>
            <p:nvPr/>
          </p:nvGrpSpPr>
          <p:grpSpPr>
            <a:xfrm>
              <a:off x="1955540" y="4500570"/>
              <a:ext cx="1727000" cy="400110"/>
              <a:chOff x="2633028" y="3842787"/>
              <a:chExt cx="1727000" cy="400110"/>
            </a:xfrm>
          </p:grpSpPr>
          <p:grpSp>
            <p:nvGrpSpPr>
              <p:cNvPr id="13" name="组合 108"/>
              <p:cNvGrpSpPr/>
              <p:nvPr/>
            </p:nvGrpSpPr>
            <p:grpSpPr>
              <a:xfrm>
                <a:off x="2633028" y="3842787"/>
                <a:ext cx="1727000" cy="400110"/>
                <a:chOff x="5287328" y="1607587"/>
                <a:chExt cx="1727000" cy="400110"/>
              </a:xfrm>
            </p:grpSpPr>
            <p:sp>
              <p:nvSpPr>
                <p:cNvPr id="15" name="矩形 14"/>
                <p:cNvSpPr/>
                <p:nvPr/>
              </p:nvSpPr>
              <p:spPr>
                <a:xfrm>
                  <a:off x="5803740" y="1607587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例题精讲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  <p:sp>
              <p:nvSpPr>
                <p:cNvPr id="16" name="矩形: 圆角 111"/>
                <p:cNvSpPr/>
                <p:nvPr/>
              </p:nvSpPr>
              <p:spPr>
                <a:xfrm>
                  <a:off x="5287328" y="1627622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2717078" y="3902477"/>
                <a:ext cx="186928" cy="280730"/>
              </a:xfrm>
              <a:custGeom>
                <a:avLst/>
                <a:gdLst>
                  <a:gd name="T0" fmla="*/ 40 w 517"/>
                  <a:gd name="T1" fmla="*/ 129 h 778"/>
                  <a:gd name="T2" fmla="*/ 38 w 517"/>
                  <a:gd name="T3" fmla="*/ 125 h 778"/>
                  <a:gd name="T4" fmla="*/ 59 w 517"/>
                  <a:gd name="T5" fmla="*/ 101 h 778"/>
                  <a:gd name="T6" fmla="*/ 218 w 517"/>
                  <a:gd name="T7" fmla="*/ 15 h 778"/>
                  <a:gd name="T8" fmla="*/ 300 w 517"/>
                  <a:gd name="T9" fmla="*/ 15 h 778"/>
                  <a:gd name="T10" fmla="*/ 460 w 517"/>
                  <a:gd name="T11" fmla="*/ 101 h 778"/>
                  <a:gd name="T12" fmla="*/ 460 w 517"/>
                  <a:gd name="T13" fmla="*/ 145 h 778"/>
                  <a:gd name="T14" fmla="*/ 300 w 517"/>
                  <a:gd name="T15" fmla="*/ 231 h 778"/>
                  <a:gd name="T16" fmla="*/ 218 w 517"/>
                  <a:gd name="T17" fmla="*/ 231 h 778"/>
                  <a:gd name="T18" fmla="*/ 83 w 517"/>
                  <a:gd name="T19" fmla="*/ 158 h 778"/>
                  <a:gd name="T20" fmla="*/ 83 w 517"/>
                  <a:gd name="T21" fmla="*/ 324 h 778"/>
                  <a:gd name="T22" fmla="*/ 76 w 517"/>
                  <a:gd name="T23" fmla="*/ 339 h 778"/>
                  <a:gd name="T24" fmla="*/ 61 w 517"/>
                  <a:gd name="T25" fmla="*/ 346 h 778"/>
                  <a:gd name="T26" fmla="*/ 60 w 517"/>
                  <a:gd name="T27" fmla="*/ 346 h 778"/>
                  <a:gd name="T28" fmla="*/ 45 w 517"/>
                  <a:gd name="T29" fmla="*/ 339 h 778"/>
                  <a:gd name="T30" fmla="*/ 38 w 517"/>
                  <a:gd name="T31" fmla="*/ 324 h 778"/>
                  <a:gd name="T32" fmla="*/ 38 w 517"/>
                  <a:gd name="T33" fmla="*/ 129 h 778"/>
                  <a:gd name="T34" fmla="*/ 40 w 517"/>
                  <a:gd name="T35" fmla="*/ 129 h 778"/>
                  <a:gd name="T36" fmla="*/ 146 w 517"/>
                  <a:gd name="T37" fmla="*/ 246 h 778"/>
                  <a:gd name="T38" fmla="*/ 199 w 517"/>
                  <a:gd name="T39" fmla="*/ 396 h 778"/>
                  <a:gd name="T40" fmla="*/ 287 w 517"/>
                  <a:gd name="T41" fmla="*/ 411 h 778"/>
                  <a:gd name="T42" fmla="*/ 319 w 517"/>
                  <a:gd name="T43" fmla="*/ 400 h 778"/>
                  <a:gd name="T44" fmla="*/ 326 w 517"/>
                  <a:gd name="T45" fmla="*/ 397 h 778"/>
                  <a:gd name="T46" fmla="*/ 326 w 517"/>
                  <a:gd name="T47" fmla="*/ 396 h 778"/>
                  <a:gd name="T48" fmla="*/ 379 w 517"/>
                  <a:gd name="T49" fmla="*/ 246 h 778"/>
                  <a:gd name="T50" fmla="*/ 286 w 517"/>
                  <a:gd name="T51" fmla="*/ 289 h 778"/>
                  <a:gd name="T52" fmla="*/ 238 w 517"/>
                  <a:gd name="T53" fmla="*/ 290 h 778"/>
                  <a:gd name="T54" fmla="*/ 146 w 517"/>
                  <a:gd name="T55" fmla="*/ 246 h 778"/>
                  <a:gd name="T56" fmla="*/ 485 w 517"/>
                  <a:gd name="T57" fmla="*/ 400 h 778"/>
                  <a:gd name="T58" fmla="*/ 517 w 517"/>
                  <a:gd name="T59" fmla="*/ 393 h 778"/>
                  <a:gd name="T60" fmla="*/ 517 w 517"/>
                  <a:gd name="T61" fmla="*/ 696 h 778"/>
                  <a:gd name="T62" fmla="*/ 284 w 517"/>
                  <a:gd name="T63" fmla="*/ 778 h 778"/>
                  <a:gd name="T64" fmla="*/ 284 w 517"/>
                  <a:gd name="T65" fmla="*/ 489 h 778"/>
                  <a:gd name="T66" fmla="*/ 444 w 517"/>
                  <a:gd name="T67" fmla="*/ 411 h 778"/>
                  <a:gd name="T68" fmla="*/ 485 w 517"/>
                  <a:gd name="T69" fmla="*/ 400 h 778"/>
                  <a:gd name="T70" fmla="*/ 110 w 517"/>
                  <a:gd name="T71" fmla="*/ 188 h 778"/>
                  <a:gd name="T72" fmla="*/ 231 w 517"/>
                  <a:gd name="T73" fmla="*/ 257 h 778"/>
                  <a:gd name="T74" fmla="*/ 291 w 517"/>
                  <a:gd name="T75" fmla="*/ 257 h 778"/>
                  <a:gd name="T76" fmla="*/ 415 w 517"/>
                  <a:gd name="T77" fmla="*/ 188 h 778"/>
                  <a:gd name="T78" fmla="*/ 360 w 517"/>
                  <a:gd name="T79" fmla="*/ 411 h 778"/>
                  <a:gd name="T80" fmla="*/ 345 w 517"/>
                  <a:gd name="T81" fmla="*/ 425 h 778"/>
                  <a:gd name="T82" fmla="*/ 345 w 517"/>
                  <a:gd name="T83" fmla="*/ 425 h 778"/>
                  <a:gd name="T84" fmla="*/ 287 w 517"/>
                  <a:gd name="T85" fmla="*/ 450 h 778"/>
                  <a:gd name="T86" fmla="*/ 180 w 517"/>
                  <a:gd name="T87" fmla="*/ 425 h 778"/>
                  <a:gd name="T88" fmla="*/ 110 w 517"/>
                  <a:gd name="T89" fmla="*/ 188 h 778"/>
                  <a:gd name="T90" fmla="*/ 233 w 517"/>
                  <a:gd name="T91" fmla="*/ 778 h 778"/>
                  <a:gd name="T92" fmla="*/ 0 w 517"/>
                  <a:gd name="T93" fmla="*/ 696 h 778"/>
                  <a:gd name="T94" fmla="*/ 0 w 517"/>
                  <a:gd name="T95" fmla="*/ 393 h 778"/>
                  <a:gd name="T96" fmla="*/ 233 w 517"/>
                  <a:gd name="T97" fmla="*/ 489 h 778"/>
                  <a:gd name="T98" fmla="*/ 233 w 517"/>
                  <a:gd name="T9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17" h="778">
                    <a:moveTo>
                      <a:pt x="40" y="129"/>
                    </a:moveTo>
                    <a:cubicBezTo>
                      <a:pt x="39" y="128"/>
                      <a:pt x="39" y="126"/>
                      <a:pt x="38" y="125"/>
                    </a:cubicBezTo>
                    <a:cubicBezTo>
                      <a:pt x="37" y="117"/>
                      <a:pt x="43" y="109"/>
                      <a:pt x="59" y="101"/>
                    </a:cubicBezTo>
                    <a:cubicBezTo>
                      <a:pt x="218" y="15"/>
                      <a:pt x="218" y="15"/>
                      <a:pt x="218" y="15"/>
                    </a:cubicBezTo>
                    <a:cubicBezTo>
                      <a:pt x="246" y="0"/>
                      <a:pt x="273" y="0"/>
                      <a:pt x="300" y="15"/>
                    </a:cubicBezTo>
                    <a:cubicBezTo>
                      <a:pt x="460" y="101"/>
                      <a:pt x="460" y="101"/>
                      <a:pt x="460" y="101"/>
                    </a:cubicBezTo>
                    <a:cubicBezTo>
                      <a:pt x="487" y="115"/>
                      <a:pt x="487" y="130"/>
                      <a:pt x="460" y="145"/>
                    </a:cubicBezTo>
                    <a:cubicBezTo>
                      <a:pt x="300" y="231"/>
                      <a:pt x="300" y="231"/>
                      <a:pt x="300" y="231"/>
                    </a:cubicBezTo>
                    <a:cubicBezTo>
                      <a:pt x="273" y="245"/>
                      <a:pt x="246" y="245"/>
                      <a:pt x="218" y="231"/>
                    </a:cubicBezTo>
                    <a:cubicBezTo>
                      <a:pt x="83" y="158"/>
                      <a:pt x="83" y="158"/>
                      <a:pt x="83" y="158"/>
                    </a:cubicBezTo>
                    <a:cubicBezTo>
                      <a:pt x="83" y="324"/>
                      <a:pt x="83" y="324"/>
                      <a:pt x="83" y="324"/>
                    </a:cubicBezTo>
                    <a:cubicBezTo>
                      <a:pt x="83" y="330"/>
                      <a:pt x="81" y="335"/>
                      <a:pt x="76" y="339"/>
                    </a:cubicBezTo>
                    <a:cubicBezTo>
                      <a:pt x="72" y="344"/>
                      <a:pt x="67" y="346"/>
                      <a:pt x="61" y="346"/>
                    </a:cubicBezTo>
                    <a:cubicBezTo>
                      <a:pt x="60" y="346"/>
                      <a:pt x="60" y="346"/>
                      <a:pt x="60" y="346"/>
                    </a:cubicBezTo>
                    <a:cubicBezTo>
                      <a:pt x="54" y="346"/>
                      <a:pt x="49" y="344"/>
                      <a:pt x="45" y="339"/>
                    </a:cubicBezTo>
                    <a:cubicBezTo>
                      <a:pt x="38" y="324"/>
                      <a:pt x="38" y="324"/>
                      <a:pt x="38" y="324"/>
                    </a:cubicBezTo>
                    <a:cubicBezTo>
                      <a:pt x="38" y="129"/>
                      <a:pt x="38" y="129"/>
                      <a:pt x="38" y="129"/>
                    </a:cubicBezTo>
                    <a:lnTo>
                      <a:pt x="40" y="129"/>
                    </a:lnTo>
                    <a:close/>
                    <a:moveTo>
                      <a:pt x="146" y="246"/>
                    </a:moveTo>
                    <a:cubicBezTo>
                      <a:pt x="132" y="313"/>
                      <a:pt x="149" y="364"/>
                      <a:pt x="199" y="396"/>
                    </a:cubicBezTo>
                    <a:cubicBezTo>
                      <a:pt x="225" y="414"/>
                      <a:pt x="255" y="419"/>
                      <a:pt x="287" y="411"/>
                    </a:cubicBezTo>
                    <a:cubicBezTo>
                      <a:pt x="297" y="408"/>
                      <a:pt x="308" y="405"/>
                      <a:pt x="319" y="400"/>
                    </a:cubicBezTo>
                    <a:cubicBezTo>
                      <a:pt x="321" y="399"/>
                      <a:pt x="323" y="398"/>
                      <a:pt x="326" y="397"/>
                    </a:cubicBezTo>
                    <a:cubicBezTo>
                      <a:pt x="326" y="396"/>
                      <a:pt x="326" y="396"/>
                      <a:pt x="326" y="396"/>
                    </a:cubicBezTo>
                    <a:cubicBezTo>
                      <a:pt x="375" y="363"/>
                      <a:pt x="393" y="313"/>
                      <a:pt x="379" y="246"/>
                    </a:cubicBezTo>
                    <a:cubicBezTo>
                      <a:pt x="286" y="289"/>
                      <a:pt x="286" y="289"/>
                      <a:pt x="286" y="289"/>
                    </a:cubicBezTo>
                    <a:cubicBezTo>
                      <a:pt x="270" y="297"/>
                      <a:pt x="254" y="297"/>
                      <a:pt x="238" y="290"/>
                    </a:cubicBezTo>
                    <a:lnTo>
                      <a:pt x="146" y="246"/>
                    </a:lnTo>
                    <a:close/>
                    <a:moveTo>
                      <a:pt x="485" y="400"/>
                    </a:moveTo>
                    <a:cubicBezTo>
                      <a:pt x="496" y="397"/>
                      <a:pt x="506" y="395"/>
                      <a:pt x="517" y="393"/>
                    </a:cubicBezTo>
                    <a:cubicBezTo>
                      <a:pt x="517" y="696"/>
                      <a:pt x="517" y="696"/>
                      <a:pt x="517" y="696"/>
                    </a:cubicBezTo>
                    <a:cubicBezTo>
                      <a:pt x="430" y="694"/>
                      <a:pt x="353" y="721"/>
                      <a:pt x="284" y="778"/>
                    </a:cubicBezTo>
                    <a:cubicBezTo>
                      <a:pt x="284" y="489"/>
                      <a:pt x="284" y="489"/>
                      <a:pt x="284" y="489"/>
                    </a:cubicBezTo>
                    <a:cubicBezTo>
                      <a:pt x="334" y="455"/>
                      <a:pt x="387" y="429"/>
                      <a:pt x="444" y="411"/>
                    </a:cubicBezTo>
                    <a:cubicBezTo>
                      <a:pt x="457" y="407"/>
                      <a:pt x="471" y="403"/>
                      <a:pt x="485" y="400"/>
                    </a:cubicBezTo>
                    <a:close/>
                    <a:moveTo>
                      <a:pt x="110" y="188"/>
                    </a:moveTo>
                    <a:cubicBezTo>
                      <a:pt x="231" y="257"/>
                      <a:pt x="231" y="257"/>
                      <a:pt x="231" y="257"/>
                    </a:cubicBezTo>
                    <a:cubicBezTo>
                      <a:pt x="250" y="268"/>
                      <a:pt x="271" y="268"/>
                      <a:pt x="291" y="257"/>
                    </a:cubicBezTo>
                    <a:cubicBezTo>
                      <a:pt x="415" y="188"/>
                      <a:pt x="415" y="188"/>
                      <a:pt x="415" y="188"/>
                    </a:cubicBezTo>
                    <a:cubicBezTo>
                      <a:pt x="431" y="285"/>
                      <a:pt x="413" y="360"/>
                      <a:pt x="360" y="411"/>
                    </a:cubicBezTo>
                    <a:cubicBezTo>
                      <a:pt x="356" y="416"/>
                      <a:pt x="350" y="421"/>
                      <a:pt x="345" y="425"/>
                    </a:cubicBezTo>
                    <a:cubicBezTo>
                      <a:pt x="345" y="425"/>
                      <a:pt x="345" y="425"/>
                      <a:pt x="345" y="425"/>
                    </a:cubicBezTo>
                    <a:cubicBezTo>
                      <a:pt x="325" y="437"/>
                      <a:pt x="306" y="445"/>
                      <a:pt x="287" y="450"/>
                    </a:cubicBezTo>
                    <a:cubicBezTo>
                      <a:pt x="248" y="459"/>
                      <a:pt x="212" y="451"/>
                      <a:pt x="180" y="425"/>
                    </a:cubicBezTo>
                    <a:cubicBezTo>
                      <a:pt x="115" y="373"/>
                      <a:pt x="92" y="294"/>
                      <a:pt x="110" y="188"/>
                    </a:cubicBezTo>
                    <a:close/>
                    <a:moveTo>
                      <a:pt x="233" y="778"/>
                    </a:moveTo>
                    <a:cubicBezTo>
                      <a:pt x="164" y="721"/>
                      <a:pt x="87" y="694"/>
                      <a:pt x="0" y="696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85" y="409"/>
                      <a:pt x="162" y="441"/>
                      <a:pt x="233" y="489"/>
                    </a:cubicBezTo>
                    <a:lnTo>
                      <a:pt x="233" y="7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469600" y="4575600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53"/>
          <p:cNvSpPr txBox="1"/>
          <p:nvPr/>
        </p:nvSpPr>
        <p:spPr>
          <a:xfrm>
            <a:off x="900001" y="900000"/>
            <a:ext cx="11064652" cy="3933403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</a:t>
            </a: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DongTian" panose="02020603050405020304" pitchFamily="18" charset="0"/>
              </a:rPr>
              <a:t>例 </a:t>
            </a:r>
            <a:r>
              <a:rPr lang="en-US" altLang="zh-CN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DongTian" panose="02020603050405020304" pitchFamily="18" charset="0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</a:t>
            </a:r>
            <a:r>
              <a:rPr lang="zh-CN" altLang="en-US" sz="2600" spc="-3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四种品牌的手机今年第二季度的销售量与第一季度相比，变</a:t>
            </a:r>
            <a:endParaRPr lang="en-US" altLang="zh-CN" sz="2600" spc="-3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化率如下：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A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2%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B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品牌增长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4%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C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品牌增长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1%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D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品牌减少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3%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．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写出今年第二季度这些品牌的手机销售量的增长率．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解：四种品牌的手机今年第二季度销售量的增长率： 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        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A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品牌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－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2%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603660" y="4077072"/>
            <a:ext cx="2266967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B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品牌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＋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4%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663952" y="4077072"/>
            <a:ext cx="2266967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C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品牌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＋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1%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741090" y="4077072"/>
            <a:ext cx="2284600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D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品牌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－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3%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．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483173" y="4199054"/>
            <a:ext cx="2086008" cy="568247"/>
          </a:xfrm>
          <a:prstGeom prst="ellipse">
            <a:avLst/>
          </a:prstGeom>
          <a:noFill/>
          <a:ln w="22225">
            <a:solidFill>
              <a:srgbClr val="CC33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80000" y="108000"/>
            <a:ext cx="1727000" cy="400110"/>
            <a:chOff x="1955540" y="4500570"/>
            <a:chExt cx="1727000" cy="400110"/>
          </a:xfrm>
        </p:grpSpPr>
        <p:grpSp>
          <p:nvGrpSpPr>
            <p:cNvPr id="11" name="组合 107"/>
            <p:cNvGrpSpPr/>
            <p:nvPr/>
          </p:nvGrpSpPr>
          <p:grpSpPr>
            <a:xfrm>
              <a:off x="1955540" y="4500570"/>
              <a:ext cx="1727000" cy="400110"/>
              <a:chOff x="2633028" y="3842787"/>
              <a:chExt cx="1727000" cy="400110"/>
            </a:xfrm>
          </p:grpSpPr>
          <p:grpSp>
            <p:nvGrpSpPr>
              <p:cNvPr id="13" name="组合 108"/>
              <p:cNvGrpSpPr/>
              <p:nvPr/>
            </p:nvGrpSpPr>
            <p:grpSpPr>
              <a:xfrm>
                <a:off x="2633028" y="3842787"/>
                <a:ext cx="1727000" cy="400110"/>
                <a:chOff x="5287328" y="1607587"/>
                <a:chExt cx="1727000" cy="400110"/>
              </a:xfrm>
            </p:grpSpPr>
            <p:sp>
              <p:nvSpPr>
                <p:cNvPr id="15" name="矩形 14"/>
                <p:cNvSpPr/>
                <p:nvPr/>
              </p:nvSpPr>
              <p:spPr>
                <a:xfrm>
                  <a:off x="5803740" y="1607587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例题精讲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  <p:sp>
              <p:nvSpPr>
                <p:cNvPr id="16" name="矩形: 圆角 111"/>
                <p:cNvSpPr/>
                <p:nvPr/>
              </p:nvSpPr>
              <p:spPr>
                <a:xfrm>
                  <a:off x="5287328" y="1627622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2717078" y="3902477"/>
                <a:ext cx="186928" cy="280730"/>
              </a:xfrm>
              <a:custGeom>
                <a:avLst/>
                <a:gdLst>
                  <a:gd name="T0" fmla="*/ 40 w 517"/>
                  <a:gd name="T1" fmla="*/ 129 h 778"/>
                  <a:gd name="T2" fmla="*/ 38 w 517"/>
                  <a:gd name="T3" fmla="*/ 125 h 778"/>
                  <a:gd name="T4" fmla="*/ 59 w 517"/>
                  <a:gd name="T5" fmla="*/ 101 h 778"/>
                  <a:gd name="T6" fmla="*/ 218 w 517"/>
                  <a:gd name="T7" fmla="*/ 15 h 778"/>
                  <a:gd name="T8" fmla="*/ 300 w 517"/>
                  <a:gd name="T9" fmla="*/ 15 h 778"/>
                  <a:gd name="T10" fmla="*/ 460 w 517"/>
                  <a:gd name="T11" fmla="*/ 101 h 778"/>
                  <a:gd name="T12" fmla="*/ 460 w 517"/>
                  <a:gd name="T13" fmla="*/ 145 h 778"/>
                  <a:gd name="T14" fmla="*/ 300 w 517"/>
                  <a:gd name="T15" fmla="*/ 231 h 778"/>
                  <a:gd name="T16" fmla="*/ 218 w 517"/>
                  <a:gd name="T17" fmla="*/ 231 h 778"/>
                  <a:gd name="T18" fmla="*/ 83 w 517"/>
                  <a:gd name="T19" fmla="*/ 158 h 778"/>
                  <a:gd name="T20" fmla="*/ 83 w 517"/>
                  <a:gd name="T21" fmla="*/ 324 h 778"/>
                  <a:gd name="T22" fmla="*/ 76 w 517"/>
                  <a:gd name="T23" fmla="*/ 339 h 778"/>
                  <a:gd name="T24" fmla="*/ 61 w 517"/>
                  <a:gd name="T25" fmla="*/ 346 h 778"/>
                  <a:gd name="T26" fmla="*/ 60 w 517"/>
                  <a:gd name="T27" fmla="*/ 346 h 778"/>
                  <a:gd name="T28" fmla="*/ 45 w 517"/>
                  <a:gd name="T29" fmla="*/ 339 h 778"/>
                  <a:gd name="T30" fmla="*/ 38 w 517"/>
                  <a:gd name="T31" fmla="*/ 324 h 778"/>
                  <a:gd name="T32" fmla="*/ 38 w 517"/>
                  <a:gd name="T33" fmla="*/ 129 h 778"/>
                  <a:gd name="T34" fmla="*/ 40 w 517"/>
                  <a:gd name="T35" fmla="*/ 129 h 778"/>
                  <a:gd name="T36" fmla="*/ 146 w 517"/>
                  <a:gd name="T37" fmla="*/ 246 h 778"/>
                  <a:gd name="T38" fmla="*/ 199 w 517"/>
                  <a:gd name="T39" fmla="*/ 396 h 778"/>
                  <a:gd name="T40" fmla="*/ 287 w 517"/>
                  <a:gd name="T41" fmla="*/ 411 h 778"/>
                  <a:gd name="T42" fmla="*/ 319 w 517"/>
                  <a:gd name="T43" fmla="*/ 400 h 778"/>
                  <a:gd name="T44" fmla="*/ 326 w 517"/>
                  <a:gd name="T45" fmla="*/ 397 h 778"/>
                  <a:gd name="T46" fmla="*/ 326 w 517"/>
                  <a:gd name="T47" fmla="*/ 396 h 778"/>
                  <a:gd name="T48" fmla="*/ 379 w 517"/>
                  <a:gd name="T49" fmla="*/ 246 h 778"/>
                  <a:gd name="T50" fmla="*/ 286 w 517"/>
                  <a:gd name="T51" fmla="*/ 289 h 778"/>
                  <a:gd name="T52" fmla="*/ 238 w 517"/>
                  <a:gd name="T53" fmla="*/ 290 h 778"/>
                  <a:gd name="T54" fmla="*/ 146 w 517"/>
                  <a:gd name="T55" fmla="*/ 246 h 778"/>
                  <a:gd name="T56" fmla="*/ 485 w 517"/>
                  <a:gd name="T57" fmla="*/ 400 h 778"/>
                  <a:gd name="T58" fmla="*/ 517 w 517"/>
                  <a:gd name="T59" fmla="*/ 393 h 778"/>
                  <a:gd name="T60" fmla="*/ 517 w 517"/>
                  <a:gd name="T61" fmla="*/ 696 h 778"/>
                  <a:gd name="T62" fmla="*/ 284 w 517"/>
                  <a:gd name="T63" fmla="*/ 778 h 778"/>
                  <a:gd name="T64" fmla="*/ 284 w 517"/>
                  <a:gd name="T65" fmla="*/ 489 h 778"/>
                  <a:gd name="T66" fmla="*/ 444 w 517"/>
                  <a:gd name="T67" fmla="*/ 411 h 778"/>
                  <a:gd name="T68" fmla="*/ 485 w 517"/>
                  <a:gd name="T69" fmla="*/ 400 h 778"/>
                  <a:gd name="T70" fmla="*/ 110 w 517"/>
                  <a:gd name="T71" fmla="*/ 188 h 778"/>
                  <a:gd name="T72" fmla="*/ 231 w 517"/>
                  <a:gd name="T73" fmla="*/ 257 h 778"/>
                  <a:gd name="T74" fmla="*/ 291 w 517"/>
                  <a:gd name="T75" fmla="*/ 257 h 778"/>
                  <a:gd name="T76" fmla="*/ 415 w 517"/>
                  <a:gd name="T77" fmla="*/ 188 h 778"/>
                  <a:gd name="T78" fmla="*/ 360 w 517"/>
                  <a:gd name="T79" fmla="*/ 411 h 778"/>
                  <a:gd name="T80" fmla="*/ 345 w 517"/>
                  <a:gd name="T81" fmla="*/ 425 h 778"/>
                  <a:gd name="T82" fmla="*/ 345 w 517"/>
                  <a:gd name="T83" fmla="*/ 425 h 778"/>
                  <a:gd name="T84" fmla="*/ 287 w 517"/>
                  <a:gd name="T85" fmla="*/ 450 h 778"/>
                  <a:gd name="T86" fmla="*/ 180 w 517"/>
                  <a:gd name="T87" fmla="*/ 425 h 778"/>
                  <a:gd name="T88" fmla="*/ 110 w 517"/>
                  <a:gd name="T89" fmla="*/ 188 h 778"/>
                  <a:gd name="T90" fmla="*/ 233 w 517"/>
                  <a:gd name="T91" fmla="*/ 778 h 778"/>
                  <a:gd name="T92" fmla="*/ 0 w 517"/>
                  <a:gd name="T93" fmla="*/ 696 h 778"/>
                  <a:gd name="T94" fmla="*/ 0 w 517"/>
                  <a:gd name="T95" fmla="*/ 393 h 778"/>
                  <a:gd name="T96" fmla="*/ 233 w 517"/>
                  <a:gd name="T97" fmla="*/ 489 h 778"/>
                  <a:gd name="T98" fmla="*/ 233 w 517"/>
                  <a:gd name="T9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17" h="778">
                    <a:moveTo>
                      <a:pt x="40" y="129"/>
                    </a:moveTo>
                    <a:cubicBezTo>
                      <a:pt x="39" y="128"/>
                      <a:pt x="39" y="126"/>
                      <a:pt x="38" y="125"/>
                    </a:cubicBezTo>
                    <a:cubicBezTo>
                      <a:pt x="37" y="117"/>
                      <a:pt x="43" y="109"/>
                      <a:pt x="59" y="101"/>
                    </a:cubicBezTo>
                    <a:cubicBezTo>
                      <a:pt x="218" y="15"/>
                      <a:pt x="218" y="15"/>
                      <a:pt x="218" y="15"/>
                    </a:cubicBezTo>
                    <a:cubicBezTo>
                      <a:pt x="246" y="0"/>
                      <a:pt x="273" y="0"/>
                      <a:pt x="300" y="15"/>
                    </a:cubicBezTo>
                    <a:cubicBezTo>
                      <a:pt x="460" y="101"/>
                      <a:pt x="460" y="101"/>
                      <a:pt x="460" y="101"/>
                    </a:cubicBezTo>
                    <a:cubicBezTo>
                      <a:pt x="487" y="115"/>
                      <a:pt x="487" y="130"/>
                      <a:pt x="460" y="145"/>
                    </a:cubicBezTo>
                    <a:cubicBezTo>
                      <a:pt x="300" y="231"/>
                      <a:pt x="300" y="231"/>
                      <a:pt x="300" y="231"/>
                    </a:cubicBezTo>
                    <a:cubicBezTo>
                      <a:pt x="273" y="245"/>
                      <a:pt x="246" y="245"/>
                      <a:pt x="218" y="231"/>
                    </a:cubicBezTo>
                    <a:cubicBezTo>
                      <a:pt x="83" y="158"/>
                      <a:pt x="83" y="158"/>
                      <a:pt x="83" y="158"/>
                    </a:cubicBezTo>
                    <a:cubicBezTo>
                      <a:pt x="83" y="324"/>
                      <a:pt x="83" y="324"/>
                      <a:pt x="83" y="324"/>
                    </a:cubicBezTo>
                    <a:cubicBezTo>
                      <a:pt x="83" y="330"/>
                      <a:pt x="81" y="335"/>
                      <a:pt x="76" y="339"/>
                    </a:cubicBezTo>
                    <a:cubicBezTo>
                      <a:pt x="72" y="344"/>
                      <a:pt x="67" y="346"/>
                      <a:pt x="61" y="346"/>
                    </a:cubicBezTo>
                    <a:cubicBezTo>
                      <a:pt x="60" y="346"/>
                      <a:pt x="60" y="346"/>
                      <a:pt x="60" y="346"/>
                    </a:cubicBezTo>
                    <a:cubicBezTo>
                      <a:pt x="54" y="346"/>
                      <a:pt x="49" y="344"/>
                      <a:pt x="45" y="339"/>
                    </a:cubicBezTo>
                    <a:cubicBezTo>
                      <a:pt x="38" y="324"/>
                      <a:pt x="38" y="324"/>
                      <a:pt x="38" y="324"/>
                    </a:cubicBezTo>
                    <a:cubicBezTo>
                      <a:pt x="38" y="129"/>
                      <a:pt x="38" y="129"/>
                      <a:pt x="38" y="129"/>
                    </a:cubicBezTo>
                    <a:lnTo>
                      <a:pt x="40" y="129"/>
                    </a:lnTo>
                    <a:close/>
                    <a:moveTo>
                      <a:pt x="146" y="246"/>
                    </a:moveTo>
                    <a:cubicBezTo>
                      <a:pt x="132" y="313"/>
                      <a:pt x="149" y="364"/>
                      <a:pt x="199" y="396"/>
                    </a:cubicBezTo>
                    <a:cubicBezTo>
                      <a:pt x="225" y="414"/>
                      <a:pt x="255" y="419"/>
                      <a:pt x="287" y="411"/>
                    </a:cubicBezTo>
                    <a:cubicBezTo>
                      <a:pt x="297" y="408"/>
                      <a:pt x="308" y="405"/>
                      <a:pt x="319" y="400"/>
                    </a:cubicBezTo>
                    <a:cubicBezTo>
                      <a:pt x="321" y="399"/>
                      <a:pt x="323" y="398"/>
                      <a:pt x="326" y="397"/>
                    </a:cubicBezTo>
                    <a:cubicBezTo>
                      <a:pt x="326" y="396"/>
                      <a:pt x="326" y="396"/>
                      <a:pt x="326" y="396"/>
                    </a:cubicBezTo>
                    <a:cubicBezTo>
                      <a:pt x="375" y="363"/>
                      <a:pt x="393" y="313"/>
                      <a:pt x="379" y="246"/>
                    </a:cubicBezTo>
                    <a:cubicBezTo>
                      <a:pt x="286" y="289"/>
                      <a:pt x="286" y="289"/>
                      <a:pt x="286" y="289"/>
                    </a:cubicBezTo>
                    <a:cubicBezTo>
                      <a:pt x="270" y="297"/>
                      <a:pt x="254" y="297"/>
                      <a:pt x="238" y="290"/>
                    </a:cubicBezTo>
                    <a:lnTo>
                      <a:pt x="146" y="246"/>
                    </a:lnTo>
                    <a:close/>
                    <a:moveTo>
                      <a:pt x="485" y="400"/>
                    </a:moveTo>
                    <a:cubicBezTo>
                      <a:pt x="496" y="397"/>
                      <a:pt x="506" y="395"/>
                      <a:pt x="517" y="393"/>
                    </a:cubicBezTo>
                    <a:cubicBezTo>
                      <a:pt x="517" y="696"/>
                      <a:pt x="517" y="696"/>
                      <a:pt x="517" y="696"/>
                    </a:cubicBezTo>
                    <a:cubicBezTo>
                      <a:pt x="430" y="694"/>
                      <a:pt x="353" y="721"/>
                      <a:pt x="284" y="778"/>
                    </a:cubicBezTo>
                    <a:cubicBezTo>
                      <a:pt x="284" y="489"/>
                      <a:pt x="284" y="489"/>
                      <a:pt x="284" y="489"/>
                    </a:cubicBezTo>
                    <a:cubicBezTo>
                      <a:pt x="334" y="455"/>
                      <a:pt x="387" y="429"/>
                      <a:pt x="444" y="411"/>
                    </a:cubicBezTo>
                    <a:cubicBezTo>
                      <a:pt x="457" y="407"/>
                      <a:pt x="471" y="403"/>
                      <a:pt x="485" y="400"/>
                    </a:cubicBezTo>
                    <a:close/>
                    <a:moveTo>
                      <a:pt x="110" y="188"/>
                    </a:moveTo>
                    <a:cubicBezTo>
                      <a:pt x="231" y="257"/>
                      <a:pt x="231" y="257"/>
                      <a:pt x="231" y="257"/>
                    </a:cubicBezTo>
                    <a:cubicBezTo>
                      <a:pt x="250" y="268"/>
                      <a:pt x="271" y="268"/>
                      <a:pt x="291" y="257"/>
                    </a:cubicBezTo>
                    <a:cubicBezTo>
                      <a:pt x="415" y="188"/>
                      <a:pt x="415" y="188"/>
                      <a:pt x="415" y="188"/>
                    </a:cubicBezTo>
                    <a:cubicBezTo>
                      <a:pt x="431" y="285"/>
                      <a:pt x="413" y="360"/>
                      <a:pt x="360" y="411"/>
                    </a:cubicBezTo>
                    <a:cubicBezTo>
                      <a:pt x="356" y="416"/>
                      <a:pt x="350" y="421"/>
                      <a:pt x="345" y="425"/>
                    </a:cubicBezTo>
                    <a:cubicBezTo>
                      <a:pt x="345" y="425"/>
                      <a:pt x="345" y="425"/>
                      <a:pt x="345" y="425"/>
                    </a:cubicBezTo>
                    <a:cubicBezTo>
                      <a:pt x="325" y="437"/>
                      <a:pt x="306" y="445"/>
                      <a:pt x="287" y="450"/>
                    </a:cubicBezTo>
                    <a:cubicBezTo>
                      <a:pt x="248" y="459"/>
                      <a:pt x="212" y="451"/>
                      <a:pt x="180" y="425"/>
                    </a:cubicBezTo>
                    <a:cubicBezTo>
                      <a:pt x="115" y="373"/>
                      <a:pt x="92" y="294"/>
                      <a:pt x="110" y="188"/>
                    </a:cubicBezTo>
                    <a:close/>
                    <a:moveTo>
                      <a:pt x="233" y="778"/>
                    </a:moveTo>
                    <a:cubicBezTo>
                      <a:pt x="164" y="721"/>
                      <a:pt x="87" y="694"/>
                      <a:pt x="0" y="696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85" y="409"/>
                      <a:pt x="162" y="441"/>
                      <a:pt x="233" y="489"/>
                    </a:cubicBezTo>
                    <a:lnTo>
                      <a:pt x="233" y="7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469600" y="4575600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53"/>
          <p:cNvSpPr txBox="1"/>
          <p:nvPr/>
        </p:nvSpPr>
        <p:spPr>
          <a:xfrm>
            <a:off x="900001" y="900000"/>
            <a:ext cx="11064652" cy="2653052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思考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：增长－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2%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，是什么意思？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销售量的增长率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增长－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2%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，表示销售量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减少 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2%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．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思考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：什么情况下增长率是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当销售量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不变化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时，增长率就是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 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．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180000" y="108000"/>
            <a:ext cx="1727000" cy="400110"/>
            <a:chOff x="5287328" y="4352723"/>
            <a:chExt cx="1727000" cy="400110"/>
          </a:xfrm>
        </p:grpSpPr>
        <p:grpSp>
          <p:nvGrpSpPr>
            <p:cNvPr id="20" name="组合 123"/>
            <p:cNvGrpSpPr/>
            <p:nvPr/>
          </p:nvGrpSpPr>
          <p:grpSpPr>
            <a:xfrm>
              <a:off x="5799565" y="4352723"/>
              <a:ext cx="1214763" cy="400110"/>
              <a:chOff x="715825" y="143984"/>
              <a:chExt cx="1214763" cy="400110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课堂练习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124"/>
            <p:cNvGrpSpPr/>
            <p:nvPr/>
          </p:nvGrpSpPr>
          <p:grpSpPr>
            <a:xfrm>
              <a:off x="5287328" y="4372758"/>
              <a:ext cx="360040" cy="360040"/>
              <a:chOff x="5265105" y="3966840"/>
              <a:chExt cx="360040" cy="360040"/>
            </a:xfrm>
          </p:grpSpPr>
          <p:sp>
            <p:nvSpPr>
              <p:cNvPr id="22" name="矩形: 圆角 125"/>
              <p:cNvSpPr/>
              <p:nvPr/>
            </p:nvSpPr>
            <p:spPr>
              <a:xfrm>
                <a:off x="5265105" y="3966840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Freeform 5"/>
              <p:cNvSpPr>
                <a:spLocks noChangeAspect="1" noEditPoints="1"/>
              </p:cNvSpPr>
              <p:nvPr/>
            </p:nvSpPr>
            <p:spPr bwMode="auto">
              <a:xfrm>
                <a:off x="5335533" y="3997460"/>
                <a:ext cx="219184" cy="298800"/>
              </a:xfrm>
              <a:custGeom>
                <a:avLst/>
                <a:gdLst>
                  <a:gd name="T0" fmla="*/ 363 w 511"/>
                  <a:gd name="T1" fmla="*/ 113 h 698"/>
                  <a:gd name="T2" fmla="*/ 403 w 511"/>
                  <a:gd name="T3" fmla="*/ 361 h 698"/>
                  <a:gd name="T4" fmla="*/ 40 w 511"/>
                  <a:gd name="T5" fmla="*/ 607 h 698"/>
                  <a:gd name="T6" fmla="*/ 0 w 511"/>
                  <a:gd name="T7" fmla="*/ 153 h 698"/>
                  <a:gd name="T8" fmla="*/ 50 w 511"/>
                  <a:gd name="T9" fmla="*/ 113 h 698"/>
                  <a:gd name="T10" fmla="*/ 65 w 511"/>
                  <a:gd name="T11" fmla="*/ 173 h 698"/>
                  <a:gd name="T12" fmla="*/ 324 w 511"/>
                  <a:gd name="T13" fmla="*/ 191 h 698"/>
                  <a:gd name="T14" fmla="*/ 342 w 511"/>
                  <a:gd name="T15" fmla="*/ 131 h 698"/>
                  <a:gd name="T16" fmla="*/ 203 w 511"/>
                  <a:gd name="T17" fmla="*/ 0 h 698"/>
                  <a:gd name="T18" fmla="*/ 252 w 511"/>
                  <a:gd name="T19" fmla="*/ 49 h 698"/>
                  <a:gd name="T20" fmla="*/ 253 w 511"/>
                  <a:gd name="T21" fmla="*/ 82 h 698"/>
                  <a:gd name="T22" fmla="*/ 265 w 511"/>
                  <a:gd name="T23" fmla="*/ 71 h 698"/>
                  <a:gd name="T24" fmla="*/ 313 w 511"/>
                  <a:gd name="T25" fmla="*/ 113 h 698"/>
                  <a:gd name="T26" fmla="*/ 303 w 511"/>
                  <a:gd name="T27" fmla="*/ 150 h 698"/>
                  <a:gd name="T28" fmla="*/ 90 w 511"/>
                  <a:gd name="T29" fmla="*/ 120 h 698"/>
                  <a:gd name="T30" fmla="*/ 105 w 511"/>
                  <a:gd name="T31" fmla="*/ 85 h 698"/>
                  <a:gd name="T32" fmla="*/ 154 w 511"/>
                  <a:gd name="T33" fmla="*/ 71 h 698"/>
                  <a:gd name="T34" fmla="*/ 154 w 511"/>
                  <a:gd name="T35" fmla="*/ 91 h 698"/>
                  <a:gd name="T36" fmla="*/ 168 w 511"/>
                  <a:gd name="T37" fmla="*/ 14 h 698"/>
                  <a:gd name="T38" fmla="*/ 238 w 511"/>
                  <a:gd name="T39" fmla="*/ 117 h 698"/>
                  <a:gd name="T40" fmla="*/ 165 w 511"/>
                  <a:gd name="T41" fmla="*/ 113 h 698"/>
                  <a:gd name="T42" fmla="*/ 203 w 511"/>
                  <a:gd name="T43" fmla="*/ 132 h 698"/>
                  <a:gd name="T44" fmla="*/ 307 w 511"/>
                  <a:gd name="T45" fmla="*/ 272 h 698"/>
                  <a:gd name="T46" fmla="*/ 99 w 511"/>
                  <a:gd name="T47" fmla="*/ 276 h 698"/>
                  <a:gd name="T48" fmla="*/ 99 w 511"/>
                  <a:gd name="T49" fmla="*/ 300 h 698"/>
                  <a:gd name="T50" fmla="*/ 307 w 511"/>
                  <a:gd name="T51" fmla="*/ 305 h 698"/>
                  <a:gd name="T52" fmla="*/ 324 w 511"/>
                  <a:gd name="T53" fmla="*/ 288 h 698"/>
                  <a:gd name="T54" fmla="*/ 307 w 511"/>
                  <a:gd name="T55" fmla="*/ 272 h 698"/>
                  <a:gd name="T56" fmla="*/ 111 w 511"/>
                  <a:gd name="T57" fmla="*/ 349 h 698"/>
                  <a:gd name="T58" fmla="*/ 94 w 511"/>
                  <a:gd name="T59" fmla="*/ 366 h 698"/>
                  <a:gd name="T60" fmla="*/ 111 w 511"/>
                  <a:gd name="T61" fmla="*/ 383 h 698"/>
                  <a:gd name="T62" fmla="*/ 239 w 511"/>
                  <a:gd name="T63" fmla="*/ 378 h 698"/>
                  <a:gd name="T64" fmla="*/ 239 w 511"/>
                  <a:gd name="T65" fmla="*/ 354 h 698"/>
                  <a:gd name="T66" fmla="*/ 225 w 511"/>
                  <a:gd name="T67" fmla="*/ 606 h 698"/>
                  <a:gd name="T68" fmla="*/ 243 w 511"/>
                  <a:gd name="T69" fmla="*/ 615 h 698"/>
                  <a:gd name="T70" fmla="*/ 273 w 511"/>
                  <a:gd name="T71" fmla="*/ 645 h 698"/>
                  <a:gd name="T72" fmla="*/ 277 w 511"/>
                  <a:gd name="T73" fmla="*/ 664 h 698"/>
                  <a:gd name="T74" fmla="*/ 274 w 511"/>
                  <a:gd name="T75" fmla="*/ 674 h 698"/>
                  <a:gd name="T76" fmla="*/ 255 w 511"/>
                  <a:gd name="T77" fmla="*/ 687 h 698"/>
                  <a:gd name="T78" fmla="*/ 214 w 511"/>
                  <a:gd name="T79" fmla="*/ 698 h 698"/>
                  <a:gd name="T80" fmla="*/ 188 w 511"/>
                  <a:gd name="T81" fmla="*/ 682 h 698"/>
                  <a:gd name="T82" fmla="*/ 187 w 511"/>
                  <a:gd name="T83" fmla="*/ 662 h 698"/>
                  <a:gd name="T84" fmla="*/ 199 w 511"/>
                  <a:gd name="T85" fmla="*/ 619 h 698"/>
                  <a:gd name="T86" fmla="*/ 217 w 511"/>
                  <a:gd name="T87" fmla="*/ 606 h 698"/>
                  <a:gd name="T88" fmla="*/ 375 w 511"/>
                  <a:gd name="T89" fmla="*/ 443 h 698"/>
                  <a:gd name="T90" fmla="*/ 438 w 511"/>
                  <a:gd name="T91" fmla="*/ 478 h 698"/>
                  <a:gd name="T92" fmla="*/ 324 w 511"/>
                  <a:gd name="T93" fmla="*/ 622 h 698"/>
                  <a:gd name="T94" fmla="*/ 261 w 511"/>
                  <a:gd name="T95" fmla="*/ 588 h 698"/>
                  <a:gd name="T96" fmla="*/ 375 w 511"/>
                  <a:gd name="T97" fmla="*/ 443 h 698"/>
                  <a:gd name="T98" fmla="*/ 438 w 511"/>
                  <a:gd name="T99" fmla="*/ 379 h 698"/>
                  <a:gd name="T100" fmla="*/ 501 w 511"/>
                  <a:gd name="T101" fmla="*/ 413 h 698"/>
                  <a:gd name="T102" fmla="*/ 487 w 511"/>
                  <a:gd name="T103" fmla="*/ 457 h 698"/>
                  <a:gd name="T104" fmla="*/ 424 w 511"/>
                  <a:gd name="T105" fmla="*/ 423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11" h="698">
                    <a:moveTo>
                      <a:pt x="357" y="113"/>
                    </a:moveTo>
                    <a:cubicBezTo>
                      <a:pt x="363" y="113"/>
                      <a:pt x="363" y="113"/>
                      <a:pt x="363" y="113"/>
                    </a:cubicBezTo>
                    <a:cubicBezTo>
                      <a:pt x="389" y="113"/>
                      <a:pt x="403" y="127"/>
                      <a:pt x="403" y="153"/>
                    </a:cubicBezTo>
                    <a:cubicBezTo>
                      <a:pt x="403" y="361"/>
                      <a:pt x="403" y="361"/>
                      <a:pt x="403" y="361"/>
                    </a:cubicBezTo>
                    <a:cubicBezTo>
                      <a:pt x="159" y="607"/>
                      <a:pt x="159" y="607"/>
                      <a:pt x="159" y="607"/>
                    </a:cubicBezTo>
                    <a:cubicBezTo>
                      <a:pt x="40" y="607"/>
                      <a:pt x="40" y="607"/>
                      <a:pt x="40" y="607"/>
                    </a:cubicBezTo>
                    <a:cubicBezTo>
                      <a:pt x="14" y="607"/>
                      <a:pt x="0" y="593"/>
                      <a:pt x="0" y="567"/>
                    </a:cubicBezTo>
                    <a:cubicBezTo>
                      <a:pt x="0" y="153"/>
                      <a:pt x="0" y="153"/>
                      <a:pt x="0" y="153"/>
                    </a:cubicBezTo>
                    <a:cubicBezTo>
                      <a:pt x="0" y="127"/>
                      <a:pt x="14" y="113"/>
                      <a:pt x="40" y="113"/>
                    </a:cubicBezTo>
                    <a:cubicBezTo>
                      <a:pt x="50" y="113"/>
                      <a:pt x="50" y="113"/>
                      <a:pt x="50" y="113"/>
                    </a:cubicBezTo>
                    <a:cubicBezTo>
                      <a:pt x="59" y="114"/>
                      <a:pt x="64" y="120"/>
                      <a:pt x="65" y="131"/>
                    </a:cubicBezTo>
                    <a:cubicBezTo>
                      <a:pt x="65" y="173"/>
                      <a:pt x="65" y="173"/>
                      <a:pt x="65" y="173"/>
                    </a:cubicBezTo>
                    <a:cubicBezTo>
                      <a:pt x="65" y="185"/>
                      <a:pt x="71" y="191"/>
                      <a:pt x="83" y="191"/>
                    </a:cubicBezTo>
                    <a:cubicBezTo>
                      <a:pt x="324" y="191"/>
                      <a:pt x="324" y="191"/>
                      <a:pt x="324" y="191"/>
                    </a:cubicBezTo>
                    <a:cubicBezTo>
                      <a:pt x="336" y="191"/>
                      <a:pt x="342" y="185"/>
                      <a:pt x="342" y="173"/>
                    </a:cubicBezTo>
                    <a:cubicBezTo>
                      <a:pt x="342" y="131"/>
                      <a:pt x="342" y="131"/>
                      <a:pt x="342" y="131"/>
                    </a:cubicBezTo>
                    <a:cubicBezTo>
                      <a:pt x="343" y="120"/>
                      <a:pt x="348" y="114"/>
                      <a:pt x="357" y="113"/>
                    </a:cubicBezTo>
                    <a:close/>
                    <a:moveTo>
                      <a:pt x="203" y="0"/>
                    </a:moveTo>
                    <a:cubicBezTo>
                      <a:pt x="217" y="0"/>
                      <a:pt x="228" y="4"/>
                      <a:pt x="238" y="14"/>
                    </a:cubicBezTo>
                    <a:cubicBezTo>
                      <a:pt x="247" y="24"/>
                      <a:pt x="252" y="35"/>
                      <a:pt x="252" y="49"/>
                    </a:cubicBezTo>
                    <a:cubicBezTo>
                      <a:pt x="252" y="82"/>
                      <a:pt x="252" y="82"/>
                      <a:pt x="252" y="82"/>
                    </a:cubicBezTo>
                    <a:cubicBezTo>
                      <a:pt x="253" y="82"/>
                      <a:pt x="253" y="82"/>
                      <a:pt x="253" y="82"/>
                    </a:cubicBezTo>
                    <a:cubicBezTo>
                      <a:pt x="253" y="71"/>
                      <a:pt x="253" y="71"/>
                      <a:pt x="253" y="71"/>
                    </a:cubicBezTo>
                    <a:cubicBezTo>
                      <a:pt x="265" y="71"/>
                      <a:pt x="265" y="71"/>
                      <a:pt x="265" y="71"/>
                    </a:cubicBezTo>
                    <a:cubicBezTo>
                      <a:pt x="278" y="71"/>
                      <a:pt x="290" y="76"/>
                      <a:pt x="299" y="85"/>
                    </a:cubicBezTo>
                    <a:cubicBezTo>
                      <a:pt x="307" y="93"/>
                      <a:pt x="312" y="103"/>
                      <a:pt x="313" y="113"/>
                    </a:cubicBezTo>
                    <a:cubicBezTo>
                      <a:pt x="313" y="115"/>
                      <a:pt x="314" y="118"/>
                      <a:pt x="314" y="120"/>
                    </a:cubicBezTo>
                    <a:cubicBezTo>
                      <a:pt x="314" y="131"/>
                      <a:pt x="310" y="141"/>
                      <a:pt x="303" y="150"/>
                    </a:cubicBezTo>
                    <a:cubicBezTo>
                      <a:pt x="101" y="150"/>
                      <a:pt x="101" y="150"/>
                      <a:pt x="101" y="150"/>
                    </a:cubicBezTo>
                    <a:cubicBezTo>
                      <a:pt x="94" y="141"/>
                      <a:pt x="90" y="131"/>
                      <a:pt x="90" y="120"/>
                    </a:cubicBezTo>
                    <a:cubicBezTo>
                      <a:pt x="90" y="118"/>
                      <a:pt x="91" y="115"/>
                      <a:pt x="91" y="113"/>
                    </a:cubicBezTo>
                    <a:cubicBezTo>
                      <a:pt x="92" y="103"/>
                      <a:pt x="97" y="93"/>
                      <a:pt x="105" y="85"/>
                    </a:cubicBezTo>
                    <a:cubicBezTo>
                      <a:pt x="114" y="76"/>
                      <a:pt x="126" y="71"/>
                      <a:pt x="139" y="71"/>
                    </a:cubicBezTo>
                    <a:cubicBezTo>
                      <a:pt x="154" y="71"/>
                      <a:pt x="154" y="71"/>
                      <a:pt x="154" y="71"/>
                    </a:cubicBezTo>
                    <a:cubicBezTo>
                      <a:pt x="154" y="82"/>
                      <a:pt x="154" y="82"/>
                      <a:pt x="154" y="82"/>
                    </a:cubicBezTo>
                    <a:cubicBezTo>
                      <a:pt x="154" y="85"/>
                      <a:pt x="154" y="88"/>
                      <a:pt x="154" y="91"/>
                    </a:cubicBezTo>
                    <a:cubicBezTo>
                      <a:pt x="154" y="41"/>
                      <a:pt x="154" y="41"/>
                      <a:pt x="154" y="41"/>
                    </a:cubicBezTo>
                    <a:cubicBezTo>
                      <a:pt x="156" y="31"/>
                      <a:pt x="161" y="22"/>
                      <a:pt x="168" y="14"/>
                    </a:cubicBezTo>
                    <a:cubicBezTo>
                      <a:pt x="178" y="4"/>
                      <a:pt x="189" y="0"/>
                      <a:pt x="203" y="0"/>
                    </a:cubicBezTo>
                    <a:close/>
                    <a:moveTo>
                      <a:pt x="238" y="117"/>
                    </a:moveTo>
                    <a:cubicBezTo>
                      <a:pt x="239" y="116"/>
                      <a:pt x="240" y="115"/>
                      <a:pt x="241" y="113"/>
                    </a:cubicBezTo>
                    <a:cubicBezTo>
                      <a:pt x="165" y="113"/>
                      <a:pt x="165" y="113"/>
                      <a:pt x="165" y="113"/>
                    </a:cubicBezTo>
                    <a:cubicBezTo>
                      <a:pt x="166" y="115"/>
                      <a:pt x="167" y="116"/>
                      <a:pt x="168" y="117"/>
                    </a:cubicBezTo>
                    <a:cubicBezTo>
                      <a:pt x="178" y="127"/>
                      <a:pt x="189" y="132"/>
                      <a:pt x="203" y="132"/>
                    </a:cubicBezTo>
                    <a:cubicBezTo>
                      <a:pt x="217" y="132"/>
                      <a:pt x="228" y="127"/>
                      <a:pt x="238" y="117"/>
                    </a:cubicBezTo>
                    <a:close/>
                    <a:moveTo>
                      <a:pt x="307" y="272"/>
                    </a:moveTo>
                    <a:cubicBezTo>
                      <a:pt x="111" y="272"/>
                      <a:pt x="111" y="272"/>
                      <a:pt x="111" y="272"/>
                    </a:cubicBezTo>
                    <a:cubicBezTo>
                      <a:pt x="106" y="272"/>
                      <a:pt x="102" y="273"/>
                      <a:pt x="99" y="276"/>
                    </a:cubicBezTo>
                    <a:cubicBezTo>
                      <a:pt x="95" y="280"/>
                      <a:pt x="94" y="284"/>
                      <a:pt x="94" y="288"/>
                    </a:cubicBezTo>
                    <a:cubicBezTo>
                      <a:pt x="94" y="293"/>
                      <a:pt x="95" y="297"/>
                      <a:pt x="99" y="300"/>
                    </a:cubicBezTo>
                    <a:cubicBezTo>
                      <a:pt x="102" y="304"/>
                      <a:pt x="106" y="305"/>
                      <a:pt x="111" y="305"/>
                    </a:cubicBezTo>
                    <a:cubicBezTo>
                      <a:pt x="307" y="305"/>
                      <a:pt x="307" y="305"/>
                      <a:pt x="307" y="305"/>
                    </a:cubicBezTo>
                    <a:cubicBezTo>
                      <a:pt x="312" y="305"/>
                      <a:pt x="316" y="304"/>
                      <a:pt x="319" y="300"/>
                    </a:cubicBezTo>
                    <a:cubicBezTo>
                      <a:pt x="323" y="297"/>
                      <a:pt x="324" y="293"/>
                      <a:pt x="324" y="288"/>
                    </a:cubicBezTo>
                    <a:cubicBezTo>
                      <a:pt x="324" y="284"/>
                      <a:pt x="323" y="280"/>
                      <a:pt x="319" y="276"/>
                    </a:cubicBezTo>
                    <a:cubicBezTo>
                      <a:pt x="316" y="273"/>
                      <a:pt x="312" y="272"/>
                      <a:pt x="307" y="272"/>
                    </a:cubicBezTo>
                    <a:close/>
                    <a:moveTo>
                      <a:pt x="227" y="349"/>
                    </a:moveTo>
                    <a:cubicBezTo>
                      <a:pt x="111" y="349"/>
                      <a:pt x="111" y="349"/>
                      <a:pt x="111" y="349"/>
                    </a:cubicBezTo>
                    <a:cubicBezTo>
                      <a:pt x="106" y="349"/>
                      <a:pt x="102" y="351"/>
                      <a:pt x="99" y="354"/>
                    </a:cubicBezTo>
                    <a:cubicBezTo>
                      <a:pt x="95" y="357"/>
                      <a:pt x="94" y="361"/>
                      <a:pt x="94" y="366"/>
                    </a:cubicBezTo>
                    <a:cubicBezTo>
                      <a:pt x="94" y="371"/>
                      <a:pt x="95" y="375"/>
                      <a:pt x="99" y="378"/>
                    </a:cubicBezTo>
                    <a:cubicBezTo>
                      <a:pt x="102" y="381"/>
                      <a:pt x="106" y="383"/>
                      <a:pt x="111" y="383"/>
                    </a:cubicBezTo>
                    <a:cubicBezTo>
                      <a:pt x="227" y="383"/>
                      <a:pt x="227" y="383"/>
                      <a:pt x="227" y="383"/>
                    </a:cubicBezTo>
                    <a:cubicBezTo>
                      <a:pt x="232" y="383"/>
                      <a:pt x="236" y="381"/>
                      <a:pt x="239" y="378"/>
                    </a:cubicBezTo>
                    <a:cubicBezTo>
                      <a:pt x="243" y="375"/>
                      <a:pt x="244" y="371"/>
                      <a:pt x="244" y="366"/>
                    </a:cubicBezTo>
                    <a:cubicBezTo>
                      <a:pt x="244" y="361"/>
                      <a:pt x="243" y="357"/>
                      <a:pt x="239" y="354"/>
                    </a:cubicBezTo>
                    <a:cubicBezTo>
                      <a:pt x="236" y="351"/>
                      <a:pt x="232" y="349"/>
                      <a:pt x="227" y="349"/>
                    </a:cubicBezTo>
                    <a:close/>
                    <a:moveTo>
                      <a:pt x="225" y="606"/>
                    </a:moveTo>
                    <a:cubicBezTo>
                      <a:pt x="229" y="606"/>
                      <a:pt x="232" y="607"/>
                      <a:pt x="236" y="609"/>
                    </a:cubicBezTo>
                    <a:cubicBezTo>
                      <a:pt x="238" y="611"/>
                      <a:pt x="241" y="613"/>
                      <a:pt x="243" y="615"/>
                    </a:cubicBezTo>
                    <a:cubicBezTo>
                      <a:pt x="269" y="641"/>
                      <a:pt x="269" y="641"/>
                      <a:pt x="269" y="641"/>
                    </a:cubicBezTo>
                    <a:cubicBezTo>
                      <a:pt x="271" y="642"/>
                      <a:pt x="272" y="644"/>
                      <a:pt x="273" y="645"/>
                    </a:cubicBezTo>
                    <a:cubicBezTo>
                      <a:pt x="276" y="649"/>
                      <a:pt x="278" y="654"/>
                      <a:pt x="278" y="660"/>
                    </a:cubicBezTo>
                    <a:cubicBezTo>
                      <a:pt x="278" y="661"/>
                      <a:pt x="278" y="662"/>
                      <a:pt x="277" y="664"/>
                    </a:cubicBezTo>
                    <a:cubicBezTo>
                      <a:pt x="277" y="668"/>
                      <a:pt x="277" y="668"/>
                      <a:pt x="277" y="668"/>
                    </a:cubicBezTo>
                    <a:cubicBezTo>
                      <a:pt x="276" y="670"/>
                      <a:pt x="275" y="672"/>
                      <a:pt x="274" y="674"/>
                    </a:cubicBezTo>
                    <a:cubicBezTo>
                      <a:pt x="272" y="678"/>
                      <a:pt x="268" y="682"/>
                      <a:pt x="264" y="684"/>
                    </a:cubicBezTo>
                    <a:cubicBezTo>
                      <a:pt x="261" y="686"/>
                      <a:pt x="258" y="687"/>
                      <a:pt x="255" y="687"/>
                    </a:cubicBezTo>
                    <a:cubicBezTo>
                      <a:pt x="222" y="697"/>
                      <a:pt x="222" y="697"/>
                      <a:pt x="222" y="697"/>
                    </a:cubicBezTo>
                    <a:cubicBezTo>
                      <a:pt x="220" y="697"/>
                      <a:pt x="217" y="698"/>
                      <a:pt x="214" y="698"/>
                    </a:cubicBezTo>
                    <a:cubicBezTo>
                      <a:pt x="209" y="698"/>
                      <a:pt x="204" y="697"/>
                      <a:pt x="199" y="695"/>
                    </a:cubicBezTo>
                    <a:cubicBezTo>
                      <a:pt x="194" y="692"/>
                      <a:pt x="190" y="687"/>
                      <a:pt x="188" y="682"/>
                    </a:cubicBezTo>
                    <a:cubicBezTo>
                      <a:pt x="186" y="678"/>
                      <a:pt x="186" y="675"/>
                      <a:pt x="185" y="672"/>
                    </a:cubicBezTo>
                    <a:cubicBezTo>
                      <a:pt x="185" y="669"/>
                      <a:pt x="186" y="665"/>
                      <a:pt x="187" y="662"/>
                    </a:cubicBezTo>
                    <a:cubicBezTo>
                      <a:pt x="195" y="628"/>
                      <a:pt x="195" y="628"/>
                      <a:pt x="195" y="628"/>
                    </a:cubicBezTo>
                    <a:cubicBezTo>
                      <a:pt x="196" y="625"/>
                      <a:pt x="197" y="622"/>
                      <a:pt x="199" y="619"/>
                    </a:cubicBezTo>
                    <a:cubicBezTo>
                      <a:pt x="200" y="616"/>
                      <a:pt x="203" y="614"/>
                      <a:pt x="206" y="611"/>
                    </a:cubicBezTo>
                    <a:cubicBezTo>
                      <a:pt x="209" y="609"/>
                      <a:pt x="213" y="607"/>
                      <a:pt x="217" y="606"/>
                    </a:cubicBezTo>
                    <a:cubicBezTo>
                      <a:pt x="220" y="606"/>
                      <a:pt x="222" y="605"/>
                      <a:pt x="225" y="606"/>
                    </a:cubicBezTo>
                    <a:close/>
                    <a:moveTo>
                      <a:pt x="375" y="443"/>
                    </a:moveTo>
                    <a:cubicBezTo>
                      <a:pt x="384" y="434"/>
                      <a:pt x="394" y="434"/>
                      <a:pt x="403" y="443"/>
                    </a:cubicBezTo>
                    <a:cubicBezTo>
                      <a:pt x="438" y="478"/>
                      <a:pt x="438" y="478"/>
                      <a:pt x="438" y="478"/>
                    </a:cubicBezTo>
                    <a:cubicBezTo>
                      <a:pt x="448" y="487"/>
                      <a:pt x="448" y="496"/>
                      <a:pt x="439" y="506"/>
                    </a:cubicBezTo>
                    <a:cubicBezTo>
                      <a:pt x="324" y="622"/>
                      <a:pt x="324" y="622"/>
                      <a:pt x="324" y="622"/>
                    </a:cubicBezTo>
                    <a:cubicBezTo>
                      <a:pt x="315" y="632"/>
                      <a:pt x="306" y="632"/>
                      <a:pt x="296" y="623"/>
                    </a:cubicBezTo>
                    <a:cubicBezTo>
                      <a:pt x="261" y="588"/>
                      <a:pt x="261" y="588"/>
                      <a:pt x="261" y="588"/>
                    </a:cubicBezTo>
                    <a:cubicBezTo>
                      <a:pt x="252" y="579"/>
                      <a:pt x="252" y="570"/>
                      <a:pt x="261" y="560"/>
                    </a:cubicBezTo>
                    <a:lnTo>
                      <a:pt x="375" y="443"/>
                    </a:lnTo>
                    <a:close/>
                    <a:moveTo>
                      <a:pt x="423" y="395"/>
                    </a:moveTo>
                    <a:cubicBezTo>
                      <a:pt x="438" y="379"/>
                      <a:pt x="438" y="379"/>
                      <a:pt x="438" y="379"/>
                    </a:cubicBezTo>
                    <a:cubicBezTo>
                      <a:pt x="448" y="370"/>
                      <a:pt x="457" y="369"/>
                      <a:pt x="467" y="379"/>
                    </a:cubicBezTo>
                    <a:cubicBezTo>
                      <a:pt x="501" y="413"/>
                      <a:pt x="501" y="413"/>
                      <a:pt x="501" y="413"/>
                    </a:cubicBezTo>
                    <a:cubicBezTo>
                      <a:pt x="511" y="422"/>
                      <a:pt x="511" y="432"/>
                      <a:pt x="502" y="441"/>
                    </a:cubicBezTo>
                    <a:cubicBezTo>
                      <a:pt x="487" y="457"/>
                      <a:pt x="487" y="457"/>
                      <a:pt x="487" y="457"/>
                    </a:cubicBezTo>
                    <a:cubicBezTo>
                      <a:pt x="477" y="466"/>
                      <a:pt x="468" y="466"/>
                      <a:pt x="458" y="457"/>
                    </a:cubicBezTo>
                    <a:cubicBezTo>
                      <a:pt x="424" y="423"/>
                      <a:pt x="424" y="423"/>
                      <a:pt x="424" y="423"/>
                    </a:cubicBezTo>
                    <a:cubicBezTo>
                      <a:pt x="414" y="413"/>
                      <a:pt x="414" y="404"/>
                      <a:pt x="423" y="39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26" name="文本框 53"/>
          <p:cNvSpPr txBox="1"/>
          <p:nvPr/>
        </p:nvSpPr>
        <p:spPr>
          <a:xfrm>
            <a:off x="900000" y="900000"/>
            <a:ext cx="11291999" cy="2653052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一袋面粉的标准质量是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10 kg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，如果比标准质量多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0.1 kg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记作＋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0.1 kg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那么－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0.1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，＋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0.5 kg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分别表示什么？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分析：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比标准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多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，用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正数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表示；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            那么比标准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少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，应该用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负数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表示．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10142418" y="1066706"/>
            <a:ext cx="1404156" cy="576064"/>
          </a:xfrm>
          <a:prstGeom prst="ellipse">
            <a:avLst/>
          </a:prstGeom>
          <a:noFill/>
          <a:ln w="2222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cxnSp>
        <p:nvCxnSpPr>
          <p:cNvPr id="28" name="直接连接符 27"/>
          <p:cNvCxnSpPr/>
          <p:nvPr/>
        </p:nvCxnSpPr>
        <p:spPr>
          <a:xfrm>
            <a:off x="6661047" y="1509771"/>
            <a:ext cx="2808312" cy="0"/>
          </a:xfrm>
          <a:prstGeom prst="line">
            <a:avLst/>
          </a:prstGeom>
          <a:noFill/>
          <a:ln w="2222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180000" y="108000"/>
            <a:ext cx="1727000" cy="400110"/>
            <a:chOff x="5287328" y="4352723"/>
            <a:chExt cx="1727000" cy="400110"/>
          </a:xfrm>
        </p:grpSpPr>
        <p:grpSp>
          <p:nvGrpSpPr>
            <p:cNvPr id="20" name="组合 123"/>
            <p:cNvGrpSpPr/>
            <p:nvPr/>
          </p:nvGrpSpPr>
          <p:grpSpPr>
            <a:xfrm>
              <a:off x="5799565" y="4352723"/>
              <a:ext cx="1214763" cy="400110"/>
              <a:chOff x="715825" y="143984"/>
              <a:chExt cx="1214763" cy="400110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课堂练习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124"/>
            <p:cNvGrpSpPr/>
            <p:nvPr/>
          </p:nvGrpSpPr>
          <p:grpSpPr>
            <a:xfrm>
              <a:off x="5287328" y="4372758"/>
              <a:ext cx="360040" cy="360040"/>
              <a:chOff x="5265105" y="3966840"/>
              <a:chExt cx="360040" cy="360040"/>
            </a:xfrm>
          </p:grpSpPr>
          <p:sp>
            <p:nvSpPr>
              <p:cNvPr id="22" name="矩形: 圆角 125"/>
              <p:cNvSpPr/>
              <p:nvPr/>
            </p:nvSpPr>
            <p:spPr>
              <a:xfrm>
                <a:off x="5265105" y="3966840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Freeform 5"/>
              <p:cNvSpPr>
                <a:spLocks noChangeAspect="1" noEditPoints="1"/>
              </p:cNvSpPr>
              <p:nvPr/>
            </p:nvSpPr>
            <p:spPr bwMode="auto">
              <a:xfrm>
                <a:off x="5335533" y="3997460"/>
                <a:ext cx="219184" cy="298800"/>
              </a:xfrm>
              <a:custGeom>
                <a:avLst/>
                <a:gdLst>
                  <a:gd name="T0" fmla="*/ 363 w 511"/>
                  <a:gd name="T1" fmla="*/ 113 h 698"/>
                  <a:gd name="T2" fmla="*/ 403 w 511"/>
                  <a:gd name="T3" fmla="*/ 361 h 698"/>
                  <a:gd name="T4" fmla="*/ 40 w 511"/>
                  <a:gd name="T5" fmla="*/ 607 h 698"/>
                  <a:gd name="T6" fmla="*/ 0 w 511"/>
                  <a:gd name="T7" fmla="*/ 153 h 698"/>
                  <a:gd name="T8" fmla="*/ 50 w 511"/>
                  <a:gd name="T9" fmla="*/ 113 h 698"/>
                  <a:gd name="T10" fmla="*/ 65 w 511"/>
                  <a:gd name="T11" fmla="*/ 173 h 698"/>
                  <a:gd name="T12" fmla="*/ 324 w 511"/>
                  <a:gd name="T13" fmla="*/ 191 h 698"/>
                  <a:gd name="T14" fmla="*/ 342 w 511"/>
                  <a:gd name="T15" fmla="*/ 131 h 698"/>
                  <a:gd name="T16" fmla="*/ 203 w 511"/>
                  <a:gd name="T17" fmla="*/ 0 h 698"/>
                  <a:gd name="T18" fmla="*/ 252 w 511"/>
                  <a:gd name="T19" fmla="*/ 49 h 698"/>
                  <a:gd name="T20" fmla="*/ 253 w 511"/>
                  <a:gd name="T21" fmla="*/ 82 h 698"/>
                  <a:gd name="T22" fmla="*/ 265 w 511"/>
                  <a:gd name="T23" fmla="*/ 71 h 698"/>
                  <a:gd name="T24" fmla="*/ 313 w 511"/>
                  <a:gd name="T25" fmla="*/ 113 h 698"/>
                  <a:gd name="T26" fmla="*/ 303 w 511"/>
                  <a:gd name="T27" fmla="*/ 150 h 698"/>
                  <a:gd name="T28" fmla="*/ 90 w 511"/>
                  <a:gd name="T29" fmla="*/ 120 h 698"/>
                  <a:gd name="T30" fmla="*/ 105 w 511"/>
                  <a:gd name="T31" fmla="*/ 85 h 698"/>
                  <a:gd name="T32" fmla="*/ 154 w 511"/>
                  <a:gd name="T33" fmla="*/ 71 h 698"/>
                  <a:gd name="T34" fmla="*/ 154 w 511"/>
                  <a:gd name="T35" fmla="*/ 91 h 698"/>
                  <a:gd name="T36" fmla="*/ 168 w 511"/>
                  <a:gd name="T37" fmla="*/ 14 h 698"/>
                  <a:gd name="T38" fmla="*/ 238 w 511"/>
                  <a:gd name="T39" fmla="*/ 117 h 698"/>
                  <a:gd name="T40" fmla="*/ 165 w 511"/>
                  <a:gd name="T41" fmla="*/ 113 h 698"/>
                  <a:gd name="T42" fmla="*/ 203 w 511"/>
                  <a:gd name="T43" fmla="*/ 132 h 698"/>
                  <a:gd name="T44" fmla="*/ 307 w 511"/>
                  <a:gd name="T45" fmla="*/ 272 h 698"/>
                  <a:gd name="T46" fmla="*/ 99 w 511"/>
                  <a:gd name="T47" fmla="*/ 276 h 698"/>
                  <a:gd name="T48" fmla="*/ 99 w 511"/>
                  <a:gd name="T49" fmla="*/ 300 h 698"/>
                  <a:gd name="T50" fmla="*/ 307 w 511"/>
                  <a:gd name="T51" fmla="*/ 305 h 698"/>
                  <a:gd name="T52" fmla="*/ 324 w 511"/>
                  <a:gd name="T53" fmla="*/ 288 h 698"/>
                  <a:gd name="T54" fmla="*/ 307 w 511"/>
                  <a:gd name="T55" fmla="*/ 272 h 698"/>
                  <a:gd name="T56" fmla="*/ 111 w 511"/>
                  <a:gd name="T57" fmla="*/ 349 h 698"/>
                  <a:gd name="T58" fmla="*/ 94 w 511"/>
                  <a:gd name="T59" fmla="*/ 366 h 698"/>
                  <a:gd name="T60" fmla="*/ 111 w 511"/>
                  <a:gd name="T61" fmla="*/ 383 h 698"/>
                  <a:gd name="T62" fmla="*/ 239 w 511"/>
                  <a:gd name="T63" fmla="*/ 378 h 698"/>
                  <a:gd name="T64" fmla="*/ 239 w 511"/>
                  <a:gd name="T65" fmla="*/ 354 h 698"/>
                  <a:gd name="T66" fmla="*/ 225 w 511"/>
                  <a:gd name="T67" fmla="*/ 606 h 698"/>
                  <a:gd name="T68" fmla="*/ 243 w 511"/>
                  <a:gd name="T69" fmla="*/ 615 h 698"/>
                  <a:gd name="T70" fmla="*/ 273 w 511"/>
                  <a:gd name="T71" fmla="*/ 645 h 698"/>
                  <a:gd name="T72" fmla="*/ 277 w 511"/>
                  <a:gd name="T73" fmla="*/ 664 h 698"/>
                  <a:gd name="T74" fmla="*/ 274 w 511"/>
                  <a:gd name="T75" fmla="*/ 674 h 698"/>
                  <a:gd name="T76" fmla="*/ 255 w 511"/>
                  <a:gd name="T77" fmla="*/ 687 h 698"/>
                  <a:gd name="T78" fmla="*/ 214 w 511"/>
                  <a:gd name="T79" fmla="*/ 698 h 698"/>
                  <a:gd name="T80" fmla="*/ 188 w 511"/>
                  <a:gd name="T81" fmla="*/ 682 h 698"/>
                  <a:gd name="T82" fmla="*/ 187 w 511"/>
                  <a:gd name="T83" fmla="*/ 662 h 698"/>
                  <a:gd name="T84" fmla="*/ 199 w 511"/>
                  <a:gd name="T85" fmla="*/ 619 h 698"/>
                  <a:gd name="T86" fmla="*/ 217 w 511"/>
                  <a:gd name="T87" fmla="*/ 606 h 698"/>
                  <a:gd name="T88" fmla="*/ 375 w 511"/>
                  <a:gd name="T89" fmla="*/ 443 h 698"/>
                  <a:gd name="T90" fmla="*/ 438 w 511"/>
                  <a:gd name="T91" fmla="*/ 478 h 698"/>
                  <a:gd name="T92" fmla="*/ 324 w 511"/>
                  <a:gd name="T93" fmla="*/ 622 h 698"/>
                  <a:gd name="T94" fmla="*/ 261 w 511"/>
                  <a:gd name="T95" fmla="*/ 588 h 698"/>
                  <a:gd name="T96" fmla="*/ 375 w 511"/>
                  <a:gd name="T97" fmla="*/ 443 h 698"/>
                  <a:gd name="T98" fmla="*/ 438 w 511"/>
                  <a:gd name="T99" fmla="*/ 379 h 698"/>
                  <a:gd name="T100" fmla="*/ 501 w 511"/>
                  <a:gd name="T101" fmla="*/ 413 h 698"/>
                  <a:gd name="T102" fmla="*/ 487 w 511"/>
                  <a:gd name="T103" fmla="*/ 457 h 698"/>
                  <a:gd name="T104" fmla="*/ 424 w 511"/>
                  <a:gd name="T105" fmla="*/ 423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11" h="698">
                    <a:moveTo>
                      <a:pt x="357" y="113"/>
                    </a:moveTo>
                    <a:cubicBezTo>
                      <a:pt x="363" y="113"/>
                      <a:pt x="363" y="113"/>
                      <a:pt x="363" y="113"/>
                    </a:cubicBezTo>
                    <a:cubicBezTo>
                      <a:pt x="389" y="113"/>
                      <a:pt x="403" y="127"/>
                      <a:pt x="403" y="153"/>
                    </a:cubicBezTo>
                    <a:cubicBezTo>
                      <a:pt x="403" y="361"/>
                      <a:pt x="403" y="361"/>
                      <a:pt x="403" y="361"/>
                    </a:cubicBezTo>
                    <a:cubicBezTo>
                      <a:pt x="159" y="607"/>
                      <a:pt x="159" y="607"/>
                      <a:pt x="159" y="607"/>
                    </a:cubicBezTo>
                    <a:cubicBezTo>
                      <a:pt x="40" y="607"/>
                      <a:pt x="40" y="607"/>
                      <a:pt x="40" y="607"/>
                    </a:cubicBezTo>
                    <a:cubicBezTo>
                      <a:pt x="14" y="607"/>
                      <a:pt x="0" y="593"/>
                      <a:pt x="0" y="567"/>
                    </a:cubicBezTo>
                    <a:cubicBezTo>
                      <a:pt x="0" y="153"/>
                      <a:pt x="0" y="153"/>
                      <a:pt x="0" y="153"/>
                    </a:cubicBezTo>
                    <a:cubicBezTo>
                      <a:pt x="0" y="127"/>
                      <a:pt x="14" y="113"/>
                      <a:pt x="40" y="113"/>
                    </a:cubicBezTo>
                    <a:cubicBezTo>
                      <a:pt x="50" y="113"/>
                      <a:pt x="50" y="113"/>
                      <a:pt x="50" y="113"/>
                    </a:cubicBezTo>
                    <a:cubicBezTo>
                      <a:pt x="59" y="114"/>
                      <a:pt x="64" y="120"/>
                      <a:pt x="65" y="131"/>
                    </a:cubicBezTo>
                    <a:cubicBezTo>
                      <a:pt x="65" y="173"/>
                      <a:pt x="65" y="173"/>
                      <a:pt x="65" y="173"/>
                    </a:cubicBezTo>
                    <a:cubicBezTo>
                      <a:pt x="65" y="185"/>
                      <a:pt x="71" y="191"/>
                      <a:pt x="83" y="191"/>
                    </a:cubicBezTo>
                    <a:cubicBezTo>
                      <a:pt x="324" y="191"/>
                      <a:pt x="324" y="191"/>
                      <a:pt x="324" y="191"/>
                    </a:cubicBezTo>
                    <a:cubicBezTo>
                      <a:pt x="336" y="191"/>
                      <a:pt x="342" y="185"/>
                      <a:pt x="342" y="173"/>
                    </a:cubicBezTo>
                    <a:cubicBezTo>
                      <a:pt x="342" y="131"/>
                      <a:pt x="342" y="131"/>
                      <a:pt x="342" y="131"/>
                    </a:cubicBezTo>
                    <a:cubicBezTo>
                      <a:pt x="343" y="120"/>
                      <a:pt x="348" y="114"/>
                      <a:pt x="357" y="113"/>
                    </a:cubicBezTo>
                    <a:close/>
                    <a:moveTo>
                      <a:pt x="203" y="0"/>
                    </a:moveTo>
                    <a:cubicBezTo>
                      <a:pt x="217" y="0"/>
                      <a:pt x="228" y="4"/>
                      <a:pt x="238" y="14"/>
                    </a:cubicBezTo>
                    <a:cubicBezTo>
                      <a:pt x="247" y="24"/>
                      <a:pt x="252" y="35"/>
                      <a:pt x="252" y="49"/>
                    </a:cubicBezTo>
                    <a:cubicBezTo>
                      <a:pt x="252" y="82"/>
                      <a:pt x="252" y="82"/>
                      <a:pt x="252" y="82"/>
                    </a:cubicBezTo>
                    <a:cubicBezTo>
                      <a:pt x="253" y="82"/>
                      <a:pt x="253" y="82"/>
                      <a:pt x="253" y="82"/>
                    </a:cubicBezTo>
                    <a:cubicBezTo>
                      <a:pt x="253" y="71"/>
                      <a:pt x="253" y="71"/>
                      <a:pt x="253" y="71"/>
                    </a:cubicBezTo>
                    <a:cubicBezTo>
                      <a:pt x="265" y="71"/>
                      <a:pt x="265" y="71"/>
                      <a:pt x="265" y="71"/>
                    </a:cubicBezTo>
                    <a:cubicBezTo>
                      <a:pt x="278" y="71"/>
                      <a:pt x="290" y="76"/>
                      <a:pt x="299" y="85"/>
                    </a:cubicBezTo>
                    <a:cubicBezTo>
                      <a:pt x="307" y="93"/>
                      <a:pt x="312" y="103"/>
                      <a:pt x="313" y="113"/>
                    </a:cubicBezTo>
                    <a:cubicBezTo>
                      <a:pt x="313" y="115"/>
                      <a:pt x="314" y="118"/>
                      <a:pt x="314" y="120"/>
                    </a:cubicBezTo>
                    <a:cubicBezTo>
                      <a:pt x="314" y="131"/>
                      <a:pt x="310" y="141"/>
                      <a:pt x="303" y="150"/>
                    </a:cubicBezTo>
                    <a:cubicBezTo>
                      <a:pt x="101" y="150"/>
                      <a:pt x="101" y="150"/>
                      <a:pt x="101" y="150"/>
                    </a:cubicBezTo>
                    <a:cubicBezTo>
                      <a:pt x="94" y="141"/>
                      <a:pt x="90" y="131"/>
                      <a:pt x="90" y="120"/>
                    </a:cubicBezTo>
                    <a:cubicBezTo>
                      <a:pt x="90" y="118"/>
                      <a:pt x="91" y="115"/>
                      <a:pt x="91" y="113"/>
                    </a:cubicBezTo>
                    <a:cubicBezTo>
                      <a:pt x="92" y="103"/>
                      <a:pt x="97" y="93"/>
                      <a:pt x="105" y="85"/>
                    </a:cubicBezTo>
                    <a:cubicBezTo>
                      <a:pt x="114" y="76"/>
                      <a:pt x="126" y="71"/>
                      <a:pt x="139" y="71"/>
                    </a:cubicBezTo>
                    <a:cubicBezTo>
                      <a:pt x="154" y="71"/>
                      <a:pt x="154" y="71"/>
                      <a:pt x="154" y="71"/>
                    </a:cubicBezTo>
                    <a:cubicBezTo>
                      <a:pt x="154" y="82"/>
                      <a:pt x="154" y="82"/>
                      <a:pt x="154" y="82"/>
                    </a:cubicBezTo>
                    <a:cubicBezTo>
                      <a:pt x="154" y="85"/>
                      <a:pt x="154" y="88"/>
                      <a:pt x="154" y="91"/>
                    </a:cubicBezTo>
                    <a:cubicBezTo>
                      <a:pt x="154" y="41"/>
                      <a:pt x="154" y="41"/>
                      <a:pt x="154" y="41"/>
                    </a:cubicBezTo>
                    <a:cubicBezTo>
                      <a:pt x="156" y="31"/>
                      <a:pt x="161" y="22"/>
                      <a:pt x="168" y="14"/>
                    </a:cubicBezTo>
                    <a:cubicBezTo>
                      <a:pt x="178" y="4"/>
                      <a:pt x="189" y="0"/>
                      <a:pt x="203" y="0"/>
                    </a:cubicBezTo>
                    <a:close/>
                    <a:moveTo>
                      <a:pt x="238" y="117"/>
                    </a:moveTo>
                    <a:cubicBezTo>
                      <a:pt x="239" y="116"/>
                      <a:pt x="240" y="115"/>
                      <a:pt x="241" y="113"/>
                    </a:cubicBezTo>
                    <a:cubicBezTo>
                      <a:pt x="165" y="113"/>
                      <a:pt x="165" y="113"/>
                      <a:pt x="165" y="113"/>
                    </a:cubicBezTo>
                    <a:cubicBezTo>
                      <a:pt x="166" y="115"/>
                      <a:pt x="167" y="116"/>
                      <a:pt x="168" y="117"/>
                    </a:cubicBezTo>
                    <a:cubicBezTo>
                      <a:pt x="178" y="127"/>
                      <a:pt x="189" y="132"/>
                      <a:pt x="203" y="132"/>
                    </a:cubicBezTo>
                    <a:cubicBezTo>
                      <a:pt x="217" y="132"/>
                      <a:pt x="228" y="127"/>
                      <a:pt x="238" y="117"/>
                    </a:cubicBezTo>
                    <a:close/>
                    <a:moveTo>
                      <a:pt x="307" y="272"/>
                    </a:moveTo>
                    <a:cubicBezTo>
                      <a:pt x="111" y="272"/>
                      <a:pt x="111" y="272"/>
                      <a:pt x="111" y="272"/>
                    </a:cubicBezTo>
                    <a:cubicBezTo>
                      <a:pt x="106" y="272"/>
                      <a:pt x="102" y="273"/>
                      <a:pt x="99" y="276"/>
                    </a:cubicBezTo>
                    <a:cubicBezTo>
                      <a:pt x="95" y="280"/>
                      <a:pt x="94" y="284"/>
                      <a:pt x="94" y="288"/>
                    </a:cubicBezTo>
                    <a:cubicBezTo>
                      <a:pt x="94" y="293"/>
                      <a:pt x="95" y="297"/>
                      <a:pt x="99" y="300"/>
                    </a:cubicBezTo>
                    <a:cubicBezTo>
                      <a:pt x="102" y="304"/>
                      <a:pt x="106" y="305"/>
                      <a:pt x="111" y="305"/>
                    </a:cubicBezTo>
                    <a:cubicBezTo>
                      <a:pt x="307" y="305"/>
                      <a:pt x="307" y="305"/>
                      <a:pt x="307" y="305"/>
                    </a:cubicBezTo>
                    <a:cubicBezTo>
                      <a:pt x="312" y="305"/>
                      <a:pt x="316" y="304"/>
                      <a:pt x="319" y="300"/>
                    </a:cubicBezTo>
                    <a:cubicBezTo>
                      <a:pt x="323" y="297"/>
                      <a:pt x="324" y="293"/>
                      <a:pt x="324" y="288"/>
                    </a:cubicBezTo>
                    <a:cubicBezTo>
                      <a:pt x="324" y="284"/>
                      <a:pt x="323" y="280"/>
                      <a:pt x="319" y="276"/>
                    </a:cubicBezTo>
                    <a:cubicBezTo>
                      <a:pt x="316" y="273"/>
                      <a:pt x="312" y="272"/>
                      <a:pt x="307" y="272"/>
                    </a:cubicBezTo>
                    <a:close/>
                    <a:moveTo>
                      <a:pt x="227" y="349"/>
                    </a:moveTo>
                    <a:cubicBezTo>
                      <a:pt x="111" y="349"/>
                      <a:pt x="111" y="349"/>
                      <a:pt x="111" y="349"/>
                    </a:cubicBezTo>
                    <a:cubicBezTo>
                      <a:pt x="106" y="349"/>
                      <a:pt x="102" y="351"/>
                      <a:pt x="99" y="354"/>
                    </a:cubicBezTo>
                    <a:cubicBezTo>
                      <a:pt x="95" y="357"/>
                      <a:pt x="94" y="361"/>
                      <a:pt x="94" y="366"/>
                    </a:cubicBezTo>
                    <a:cubicBezTo>
                      <a:pt x="94" y="371"/>
                      <a:pt x="95" y="375"/>
                      <a:pt x="99" y="378"/>
                    </a:cubicBezTo>
                    <a:cubicBezTo>
                      <a:pt x="102" y="381"/>
                      <a:pt x="106" y="383"/>
                      <a:pt x="111" y="383"/>
                    </a:cubicBezTo>
                    <a:cubicBezTo>
                      <a:pt x="227" y="383"/>
                      <a:pt x="227" y="383"/>
                      <a:pt x="227" y="383"/>
                    </a:cubicBezTo>
                    <a:cubicBezTo>
                      <a:pt x="232" y="383"/>
                      <a:pt x="236" y="381"/>
                      <a:pt x="239" y="378"/>
                    </a:cubicBezTo>
                    <a:cubicBezTo>
                      <a:pt x="243" y="375"/>
                      <a:pt x="244" y="371"/>
                      <a:pt x="244" y="366"/>
                    </a:cubicBezTo>
                    <a:cubicBezTo>
                      <a:pt x="244" y="361"/>
                      <a:pt x="243" y="357"/>
                      <a:pt x="239" y="354"/>
                    </a:cubicBezTo>
                    <a:cubicBezTo>
                      <a:pt x="236" y="351"/>
                      <a:pt x="232" y="349"/>
                      <a:pt x="227" y="349"/>
                    </a:cubicBezTo>
                    <a:close/>
                    <a:moveTo>
                      <a:pt x="225" y="606"/>
                    </a:moveTo>
                    <a:cubicBezTo>
                      <a:pt x="229" y="606"/>
                      <a:pt x="232" y="607"/>
                      <a:pt x="236" y="609"/>
                    </a:cubicBezTo>
                    <a:cubicBezTo>
                      <a:pt x="238" y="611"/>
                      <a:pt x="241" y="613"/>
                      <a:pt x="243" y="615"/>
                    </a:cubicBezTo>
                    <a:cubicBezTo>
                      <a:pt x="269" y="641"/>
                      <a:pt x="269" y="641"/>
                      <a:pt x="269" y="641"/>
                    </a:cubicBezTo>
                    <a:cubicBezTo>
                      <a:pt x="271" y="642"/>
                      <a:pt x="272" y="644"/>
                      <a:pt x="273" y="645"/>
                    </a:cubicBezTo>
                    <a:cubicBezTo>
                      <a:pt x="276" y="649"/>
                      <a:pt x="278" y="654"/>
                      <a:pt x="278" y="660"/>
                    </a:cubicBezTo>
                    <a:cubicBezTo>
                      <a:pt x="278" y="661"/>
                      <a:pt x="278" y="662"/>
                      <a:pt x="277" y="664"/>
                    </a:cubicBezTo>
                    <a:cubicBezTo>
                      <a:pt x="277" y="668"/>
                      <a:pt x="277" y="668"/>
                      <a:pt x="277" y="668"/>
                    </a:cubicBezTo>
                    <a:cubicBezTo>
                      <a:pt x="276" y="670"/>
                      <a:pt x="275" y="672"/>
                      <a:pt x="274" y="674"/>
                    </a:cubicBezTo>
                    <a:cubicBezTo>
                      <a:pt x="272" y="678"/>
                      <a:pt x="268" y="682"/>
                      <a:pt x="264" y="684"/>
                    </a:cubicBezTo>
                    <a:cubicBezTo>
                      <a:pt x="261" y="686"/>
                      <a:pt x="258" y="687"/>
                      <a:pt x="255" y="687"/>
                    </a:cubicBezTo>
                    <a:cubicBezTo>
                      <a:pt x="222" y="697"/>
                      <a:pt x="222" y="697"/>
                      <a:pt x="222" y="697"/>
                    </a:cubicBezTo>
                    <a:cubicBezTo>
                      <a:pt x="220" y="697"/>
                      <a:pt x="217" y="698"/>
                      <a:pt x="214" y="698"/>
                    </a:cubicBezTo>
                    <a:cubicBezTo>
                      <a:pt x="209" y="698"/>
                      <a:pt x="204" y="697"/>
                      <a:pt x="199" y="695"/>
                    </a:cubicBezTo>
                    <a:cubicBezTo>
                      <a:pt x="194" y="692"/>
                      <a:pt x="190" y="687"/>
                      <a:pt x="188" y="682"/>
                    </a:cubicBezTo>
                    <a:cubicBezTo>
                      <a:pt x="186" y="678"/>
                      <a:pt x="186" y="675"/>
                      <a:pt x="185" y="672"/>
                    </a:cubicBezTo>
                    <a:cubicBezTo>
                      <a:pt x="185" y="669"/>
                      <a:pt x="186" y="665"/>
                      <a:pt x="187" y="662"/>
                    </a:cubicBezTo>
                    <a:cubicBezTo>
                      <a:pt x="195" y="628"/>
                      <a:pt x="195" y="628"/>
                      <a:pt x="195" y="628"/>
                    </a:cubicBezTo>
                    <a:cubicBezTo>
                      <a:pt x="196" y="625"/>
                      <a:pt x="197" y="622"/>
                      <a:pt x="199" y="619"/>
                    </a:cubicBezTo>
                    <a:cubicBezTo>
                      <a:pt x="200" y="616"/>
                      <a:pt x="203" y="614"/>
                      <a:pt x="206" y="611"/>
                    </a:cubicBezTo>
                    <a:cubicBezTo>
                      <a:pt x="209" y="609"/>
                      <a:pt x="213" y="607"/>
                      <a:pt x="217" y="606"/>
                    </a:cubicBezTo>
                    <a:cubicBezTo>
                      <a:pt x="220" y="606"/>
                      <a:pt x="222" y="605"/>
                      <a:pt x="225" y="606"/>
                    </a:cubicBezTo>
                    <a:close/>
                    <a:moveTo>
                      <a:pt x="375" y="443"/>
                    </a:moveTo>
                    <a:cubicBezTo>
                      <a:pt x="384" y="434"/>
                      <a:pt x="394" y="434"/>
                      <a:pt x="403" y="443"/>
                    </a:cubicBezTo>
                    <a:cubicBezTo>
                      <a:pt x="438" y="478"/>
                      <a:pt x="438" y="478"/>
                      <a:pt x="438" y="478"/>
                    </a:cubicBezTo>
                    <a:cubicBezTo>
                      <a:pt x="448" y="487"/>
                      <a:pt x="448" y="496"/>
                      <a:pt x="439" y="506"/>
                    </a:cubicBezTo>
                    <a:cubicBezTo>
                      <a:pt x="324" y="622"/>
                      <a:pt x="324" y="622"/>
                      <a:pt x="324" y="622"/>
                    </a:cubicBezTo>
                    <a:cubicBezTo>
                      <a:pt x="315" y="632"/>
                      <a:pt x="306" y="632"/>
                      <a:pt x="296" y="623"/>
                    </a:cubicBezTo>
                    <a:cubicBezTo>
                      <a:pt x="261" y="588"/>
                      <a:pt x="261" y="588"/>
                      <a:pt x="261" y="588"/>
                    </a:cubicBezTo>
                    <a:cubicBezTo>
                      <a:pt x="252" y="579"/>
                      <a:pt x="252" y="570"/>
                      <a:pt x="261" y="560"/>
                    </a:cubicBezTo>
                    <a:lnTo>
                      <a:pt x="375" y="443"/>
                    </a:lnTo>
                    <a:close/>
                    <a:moveTo>
                      <a:pt x="423" y="395"/>
                    </a:moveTo>
                    <a:cubicBezTo>
                      <a:pt x="438" y="379"/>
                      <a:pt x="438" y="379"/>
                      <a:pt x="438" y="379"/>
                    </a:cubicBezTo>
                    <a:cubicBezTo>
                      <a:pt x="448" y="370"/>
                      <a:pt x="457" y="369"/>
                      <a:pt x="467" y="379"/>
                    </a:cubicBezTo>
                    <a:cubicBezTo>
                      <a:pt x="501" y="413"/>
                      <a:pt x="501" y="413"/>
                      <a:pt x="501" y="413"/>
                    </a:cubicBezTo>
                    <a:cubicBezTo>
                      <a:pt x="511" y="422"/>
                      <a:pt x="511" y="432"/>
                      <a:pt x="502" y="441"/>
                    </a:cubicBezTo>
                    <a:cubicBezTo>
                      <a:pt x="487" y="457"/>
                      <a:pt x="487" y="457"/>
                      <a:pt x="487" y="457"/>
                    </a:cubicBezTo>
                    <a:cubicBezTo>
                      <a:pt x="477" y="466"/>
                      <a:pt x="468" y="466"/>
                      <a:pt x="458" y="457"/>
                    </a:cubicBezTo>
                    <a:cubicBezTo>
                      <a:pt x="424" y="423"/>
                      <a:pt x="424" y="423"/>
                      <a:pt x="424" y="423"/>
                    </a:cubicBezTo>
                    <a:cubicBezTo>
                      <a:pt x="414" y="413"/>
                      <a:pt x="414" y="404"/>
                      <a:pt x="423" y="39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26" name="文本框 53"/>
          <p:cNvSpPr txBox="1"/>
          <p:nvPr/>
        </p:nvSpPr>
        <p:spPr>
          <a:xfrm>
            <a:off x="900000" y="900000"/>
            <a:ext cx="11291999" cy="3293227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一袋面粉的标准质量是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10 kg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，如果比标准质量多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0.1 kg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记作＋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0.1 kg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那么－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0.1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，＋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0.5 kg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分别表示什么？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解：－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0.1 kg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表示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比标准质量少 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0.1 kg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 　　　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 kg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表示与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标准质量一样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，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　　　　＋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0.5 kg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表示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比标准质量多 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0.5 kg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</a:rPr>
              <a:t>．</a:t>
            </a:r>
            <a:endParaRPr lang="en-US" altLang="zh-CN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215680" y="980728"/>
            <a:ext cx="2664296" cy="684076"/>
          </a:xfrm>
          <a:prstGeom prst="ellipse">
            <a:avLst/>
          </a:prstGeom>
          <a:noFill/>
          <a:ln w="2222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53"/>
          <p:cNvSpPr txBox="1"/>
          <p:nvPr/>
        </p:nvSpPr>
        <p:spPr>
          <a:xfrm>
            <a:off x="900000" y="900000"/>
            <a:ext cx="11089232" cy="3216155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回顾本节课所学内容，请回答以下问题：</a:t>
            </a:r>
            <a:endParaRPr lang="zh-CN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(1)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本节课学了哪些主要内容？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(2)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你能举出一些实例，说明正数、负数在表示相反意义的量时的作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用吗？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(3)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数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表示量的意义是什么？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80000" y="108000"/>
            <a:ext cx="1727000" cy="400110"/>
            <a:chOff x="5287328" y="2980155"/>
            <a:chExt cx="1727000" cy="400110"/>
          </a:xfrm>
        </p:grpSpPr>
        <p:grpSp>
          <p:nvGrpSpPr>
            <p:cNvPr id="12" name="组合 109"/>
            <p:cNvGrpSpPr/>
            <p:nvPr/>
          </p:nvGrpSpPr>
          <p:grpSpPr>
            <a:xfrm>
              <a:off x="5799565" y="2980155"/>
              <a:ext cx="1214763" cy="400110"/>
              <a:chOff x="715825" y="140511"/>
              <a:chExt cx="1214763" cy="400110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720000" y="140511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课堂小结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715825" y="214566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" name="组合 110"/>
            <p:cNvGrpSpPr/>
            <p:nvPr/>
          </p:nvGrpSpPr>
          <p:grpSpPr>
            <a:xfrm>
              <a:off x="5287328" y="3000190"/>
              <a:ext cx="360040" cy="360040"/>
              <a:chOff x="5699956" y="2780928"/>
              <a:chExt cx="360040" cy="360040"/>
            </a:xfrm>
          </p:grpSpPr>
          <p:sp>
            <p:nvSpPr>
              <p:cNvPr id="14" name="矩形: 圆角 111"/>
              <p:cNvSpPr/>
              <p:nvPr/>
            </p:nvSpPr>
            <p:spPr>
              <a:xfrm>
                <a:off x="5699956" y="2780928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15"/>
              <p:cNvSpPr>
                <a:spLocks noChangeAspect="1" noEditPoints="1"/>
              </p:cNvSpPr>
              <p:nvPr/>
            </p:nvSpPr>
            <p:spPr bwMode="auto">
              <a:xfrm>
                <a:off x="5779219" y="2834948"/>
                <a:ext cx="201515" cy="252000"/>
              </a:xfrm>
              <a:custGeom>
                <a:avLst/>
                <a:gdLst>
                  <a:gd name="T0" fmla="*/ 286 w 568"/>
                  <a:gd name="T1" fmla="*/ 0 h 709"/>
                  <a:gd name="T2" fmla="*/ 369 w 568"/>
                  <a:gd name="T3" fmla="*/ 12 h 709"/>
                  <a:gd name="T4" fmla="*/ 421 w 568"/>
                  <a:gd name="T5" fmla="*/ 66 h 709"/>
                  <a:gd name="T6" fmla="*/ 495 w 568"/>
                  <a:gd name="T7" fmla="*/ 115 h 709"/>
                  <a:gd name="T8" fmla="*/ 537 w 568"/>
                  <a:gd name="T9" fmla="*/ 193 h 709"/>
                  <a:gd name="T10" fmla="*/ 527 w 568"/>
                  <a:gd name="T11" fmla="*/ 243 h 709"/>
                  <a:gd name="T12" fmla="*/ 506 w 568"/>
                  <a:gd name="T13" fmla="*/ 331 h 709"/>
                  <a:gd name="T14" fmla="*/ 473 w 568"/>
                  <a:gd name="T15" fmla="*/ 418 h 709"/>
                  <a:gd name="T16" fmla="*/ 545 w 568"/>
                  <a:gd name="T17" fmla="*/ 634 h 709"/>
                  <a:gd name="T18" fmla="*/ 432 w 568"/>
                  <a:gd name="T19" fmla="*/ 687 h 709"/>
                  <a:gd name="T20" fmla="*/ 287 w 568"/>
                  <a:gd name="T21" fmla="*/ 492 h 709"/>
                  <a:gd name="T22" fmla="*/ 265 w 568"/>
                  <a:gd name="T23" fmla="*/ 505 h 709"/>
                  <a:gd name="T24" fmla="*/ 112 w 568"/>
                  <a:gd name="T25" fmla="*/ 628 h 709"/>
                  <a:gd name="T26" fmla="*/ 8 w 568"/>
                  <a:gd name="T27" fmla="*/ 605 h 709"/>
                  <a:gd name="T28" fmla="*/ 97 w 568"/>
                  <a:gd name="T29" fmla="*/ 419 h 709"/>
                  <a:gd name="T30" fmla="*/ 52 w 568"/>
                  <a:gd name="T31" fmla="*/ 365 h 709"/>
                  <a:gd name="T32" fmla="*/ 25 w 568"/>
                  <a:gd name="T33" fmla="*/ 280 h 709"/>
                  <a:gd name="T34" fmla="*/ 49 w 568"/>
                  <a:gd name="T35" fmla="*/ 230 h 709"/>
                  <a:gd name="T36" fmla="*/ 82 w 568"/>
                  <a:gd name="T37" fmla="*/ 141 h 709"/>
                  <a:gd name="T38" fmla="*/ 129 w 568"/>
                  <a:gd name="T39" fmla="*/ 62 h 709"/>
                  <a:gd name="T40" fmla="*/ 164 w 568"/>
                  <a:gd name="T41" fmla="*/ 27 h 709"/>
                  <a:gd name="T42" fmla="*/ 239 w 568"/>
                  <a:gd name="T43" fmla="*/ 28 h 709"/>
                  <a:gd name="T44" fmla="*/ 451 w 568"/>
                  <a:gd name="T45" fmla="*/ 467 h 709"/>
                  <a:gd name="T46" fmla="*/ 368 w 568"/>
                  <a:gd name="T47" fmla="*/ 492 h 709"/>
                  <a:gd name="T48" fmla="*/ 427 w 568"/>
                  <a:gd name="T49" fmla="*/ 628 h 709"/>
                  <a:gd name="T50" fmla="*/ 471 w 568"/>
                  <a:gd name="T51" fmla="*/ 581 h 709"/>
                  <a:gd name="T52" fmla="*/ 407 w 568"/>
                  <a:gd name="T53" fmla="*/ 213 h 709"/>
                  <a:gd name="T54" fmla="*/ 342 w 568"/>
                  <a:gd name="T55" fmla="*/ 197 h 709"/>
                  <a:gd name="T56" fmla="*/ 306 w 568"/>
                  <a:gd name="T57" fmla="*/ 140 h 709"/>
                  <a:gd name="T58" fmla="*/ 258 w 568"/>
                  <a:gd name="T59" fmla="*/ 154 h 709"/>
                  <a:gd name="T60" fmla="*/ 228 w 568"/>
                  <a:gd name="T61" fmla="*/ 200 h 709"/>
                  <a:gd name="T62" fmla="*/ 159 w 568"/>
                  <a:gd name="T63" fmla="*/ 229 h 709"/>
                  <a:gd name="T64" fmla="*/ 198 w 568"/>
                  <a:gd name="T65" fmla="*/ 293 h 709"/>
                  <a:gd name="T66" fmla="*/ 195 w 568"/>
                  <a:gd name="T67" fmla="*/ 348 h 709"/>
                  <a:gd name="T68" fmla="*/ 214 w 568"/>
                  <a:gd name="T69" fmla="*/ 384 h 709"/>
                  <a:gd name="T70" fmla="*/ 282 w 568"/>
                  <a:gd name="T71" fmla="*/ 364 h 709"/>
                  <a:gd name="T72" fmla="*/ 333 w 568"/>
                  <a:gd name="T73" fmla="*/ 383 h 709"/>
                  <a:gd name="T74" fmla="*/ 374 w 568"/>
                  <a:gd name="T75" fmla="*/ 375 h 709"/>
                  <a:gd name="T76" fmla="*/ 375 w 568"/>
                  <a:gd name="T77" fmla="*/ 306 h 709"/>
                  <a:gd name="T78" fmla="*/ 409 w 568"/>
                  <a:gd name="T79" fmla="*/ 264 h 709"/>
                  <a:gd name="T80" fmla="*/ 407 w 568"/>
                  <a:gd name="T81" fmla="*/ 213 h 709"/>
                  <a:gd name="T82" fmla="*/ 69 w 568"/>
                  <a:gd name="T83" fmla="*/ 595 h 709"/>
                  <a:gd name="T84" fmla="*/ 126 w 568"/>
                  <a:gd name="T85" fmla="*/ 592 h 709"/>
                  <a:gd name="T86" fmla="*/ 161 w 568"/>
                  <a:gd name="T87" fmla="*/ 629 h 709"/>
                  <a:gd name="T88" fmla="*/ 186 w 568"/>
                  <a:gd name="T89" fmla="*/ 47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68" h="709">
                    <a:moveTo>
                      <a:pt x="239" y="28"/>
                    </a:moveTo>
                    <a:cubicBezTo>
                      <a:pt x="242" y="23"/>
                      <a:pt x="245" y="19"/>
                      <a:pt x="249" y="15"/>
                    </a:cubicBezTo>
                    <a:cubicBezTo>
                      <a:pt x="259" y="5"/>
                      <a:pt x="272" y="0"/>
                      <a:pt x="286" y="0"/>
                    </a:cubicBezTo>
                    <a:cubicBezTo>
                      <a:pt x="301" y="0"/>
                      <a:pt x="313" y="5"/>
                      <a:pt x="323" y="15"/>
                    </a:cubicBezTo>
                    <a:cubicBezTo>
                      <a:pt x="327" y="19"/>
                      <a:pt x="330" y="22"/>
                      <a:pt x="332" y="27"/>
                    </a:cubicBezTo>
                    <a:cubicBezTo>
                      <a:pt x="342" y="17"/>
                      <a:pt x="354" y="12"/>
                      <a:pt x="369" y="12"/>
                    </a:cubicBezTo>
                    <a:cubicBezTo>
                      <a:pt x="383" y="12"/>
                      <a:pt x="396" y="17"/>
                      <a:pt x="406" y="27"/>
                    </a:cubicBezTo>
                    <a:cubicBezTo>
                      <a:pt x="416" y="38"/>
                      <a:pt x="421" y="50"/>
                      <a:pt x="421" y="65"/>
                    </a:cubicBezTo>
                    <a:cubicBezTo>
                      <a:pt x="421" y="65"/>
                      <a:pt x="421" y="66"/>
                      <a:pt x="421" y="66"/>
                    </a:cubicBezTo>
                    <a:cubicBezTo>
                      <a:pt x="428" y="63"/>
                      <a:pt x="435" y="62"/>
                      <a:pt x="442" y="62"/>
                    </a:cubicBezTo>
                    <a:cubicBezTo>
                      <a:pt x="457" y="62"/>
                      <a:pt x="469" y="67"/>
                      <a:pt x="480" y="77"/>
                    </a:cubicBezTo>
                    <a:cubicBezTo>
                      <a:pt x="490" y="88"/>
                      <a:pt x="495" y="100"/>
                      <a:pt x="495" y="115"/>
                    </a:cubicBezTo>
                    <a:cubicBezTo>
                      <a:pt x="495" y="124"/>
                      <a:pt x="493" y="133"/>
                      <a:pt x="488" y="141"/>
                    </a:cubicBezTo>
                    <a:cubicBezTo>
                      <a:pt x="501" y="141"/>
                      <a:pt x="513" y="146"/>
                      <a:pt x="522" y="156"/>
                    </a:cubicBezTo>
                    <a:cubicBezTo>
                      <a:pt x="532" y="166"/>
                      <a:pt x="537" y="179"/>
                      <a:pt x="537" y="193"/>
                    </a:cubicBezTo>
                    <a:cubicBezTo>
                      <a:pt x="537" y="208"/>
                      <a:pt x="532" y="220"/>
                      <a:pt x="522" y="230"/>
                    </a:cubicBezTo>
                    <a:cubicBezTo>
                      <a:pt x="520" y="232"/>
                      <a:pt x="519" y="234"/>
                      <a:pt x="517" y="235"/>
                    </a:cubicBezTo>
                    <a:cubicBezTo>
                      <a:pt x="520" y="237"/>
                      <a:pt x="524" y="240"/>
                      <a:pt x="527" y="243"/>
                    </a:cubicBezTo>
                    <a:cubicBezTo>
                      <a:pt x="537" y="253"/>
                      <a:pt x="542" y="266"/>
                      <a:pt x="542" y="280"/>
                    </a:cubicBezTo>
                    <a:cubicBezTo>
                      <a:pt x="542" y="295"/>
                      <a:pt x="537" y="307"/>
                      <a:pt x="527" y="318"/>
                    </a:cubicBezTo>
                    <a:cubicBezTo>
                      <a:pt x="521" y="324"/>
                      <a:pt x="514" y="328"/>
                      <a:pt x="506" y="331"/>
                    </a:cubicBezTo>
                    <a:cubicBezTo>
                      <a:pt x="515" y="340"/>
                      <a:pt x="519" y="352"/>
                      <a:pt x="519" y="365"/>
                    </a:cubicBezTo>
                    <a:cubicBezTo>
                      <a:pt x="519" y="380"/>
                      <a:pt x="514" y="392"/>
                      <a:pt x="504" y="402"/>
                    </a:cubicBezTo>
                    <a:cubicBezTo>
                      <a:pt x="495" y="411"/>
                      <a:pt x="485" y="416"/>
                      <a:pt x="473" y="418"/>
                    </a:cubicBezTo>
                    <a:cubicBezTo>
                      <a:pt x="472" y="418"/>
                      <a:pt x="471" y="418"/>
                      <a:pt x="471" y="418"/>
                    </a:cubicBezTo>
                    <a:cubicBezTo>
                      <a:pt x="560" y="605"/>
                      <a:pt x="560" y="605"/>
                      <a:pt x="560" y="605"/>
                    </a:cubicBezTo>
                    <a:cubicBezTo>
                      <a:pt x="568" y="626"/>
                      <a:pt x="563" y="635"/>
                      <a:pt x="545" y="634"/>
                    </a:cubicBezTo>
                    <a:cubicBezTo>
                      <a:pt x="482" y="619"/>
                      <a:pt x="482" y="619"/>
                      <a:pt x="482" y="619"/>
                    </a:cubicBezTo>
                    <a:cubicBezTo>
                      <a:pt x="467" y="613"/>
                      <a:pt x="459" y="616"/>
                      <a:pt x="456" y="628"/>
                    </a:cubicBezTo>
                    <a:cubicBezTo>
                      <a:pt x="432" y="687"/>
                      <a:pt x="432" y="687"/>
                      <a:pt x="432" y="687"/>
                    </a:cubicBezTo>
                    <a:cubicBezTo>
                      <a:pt x="424" y="708"/>
                      <a:pt x="412" y="709"/>
                      <a:pt x="397" y="691"/>
                    </a:cubicBezTo>
                    <a:cubicBezTo>
                      <a:pt x="301" y="503"/>
                      <a:pt x="301" y="503"/>
                      <a:pt x="301" y="503"/>
                    </a:cubicBezTo>
                    <a:cubicBezTo>
                      <a:pt x="296" y="500"/>
                      <a:pt x="291" y="497"/>
                      <a:pt x="287" y="492"/>
                    </a:cubicBezTo>
                    <a:cubicBezTo>
                      <a:pt x="286" y="491"/>
                      <a:pt x="286" y="491"/>
                      <a:pt x="285" y="490"/>
                    </a:cubicBezTo>
                    <a:cubicBezTo>
                      <a:pt x="284" y="491"/>
                      <a:pt x="283" y="492"/>
                      <a:pt x="282" y="494"/>
                    </a:cubicBezTo>
                    <a:cubicBezTo>
                      <a:pt x="277" y="499"/>
                      <a:pt x="271" y="503"/>
                      <a:pt x="265" y="505"/>
                    </a:cubicBezTo>
                    <a:cubicBezTo>
                      <a:pt x="171" y="691"/>
                      <a:pt x="171" y="691"/>
                      <a:pt x="171" y="691"/>
                    </a:cubicBezTo>
                    <a:cubicBezTo>
                      <a:pt x="156" y="709"/>
                      <a:pt x="144" y="708"/>
                      <a:pt x="136" y="687"/>
                    </a:cubicBezTo>
                    <a:cubicBezTo>
                      <a:pt x="112" y="628"/>
                      <a:pt x="112" y="628"/>
                      <a:pt x="112" y="628"/>
                    </a:cubicBezTo>
                    <a:cubicBezTo>
                      <a:pt x="109" y="616"/>
                      <a:pt x="101" y="613"/>
                      <a:pt x="86" y="619"/>
                    </a:cubicBezTo>
                    <a:cubicBezTo>
                      <a:pt x="23" y="634"/>
                      <a:pt x="23" y="634"/>
                      <a:pt x="23" y="634"/>
                    </a:cubicBezTo>
                    <a:cubicBezTo>
                      <a:pt x="5" y="635"/>
                      <a:pt x="0" y="626"/>
                      <a:pt x="8" y="605"/>
                    </a:cubicBezTo>
                    <a:cubicBezTo>
                      <a:pt x="96" y="421"/>
                      <a:pt x="96" y="421"/>
                      <a:pt x="96" y="421"/>
                    </a:cubicBezTo>
                    <a:cubicBezTo>
                      <a:pt x="97" y="422"/>
                      <a:pt x="97" y="422"/>
                      <a:pt x="97" y="422"/>
                    </a:cubicBezTo>
                    <a:cubicBezTo>
                      <a:pt x="97" y="421"/>
                      <a:pt x="97" y="420"/>
                      <a:pt x="97" y="419"/>
                    </a:cubicBezTo>
                    <a:cubicBezTo>
                      <a:pt x="97" y="419"/>
                      <a:pt x="97" y="418"/>
                      <a:pt x="97" y="418"/>
                    </a:cubicBezTo>
                    <a:cubicBezTo>
                      <a:pt x="86" y="416"/>
                      <a:pt x="76" y="411"/>
                      <a:pt x="67" y="402"/>
                    </a:cubicBezTo>
                    <a:cubicBezTo>
                      <a:pt x="57" y="392"/>
                      <a:pt x="52" y="380"/>
                      <a:pt x="52" y="365"/>
                    </a:cubicBezTo>
                    <a:cubicBezTo>
                      <a:pt x="52" y="352"/>
                      <a:pt x="56" y="341"/>
                      <a:pt x="64" y="331"/>
                    </a:cubicBezTo>
                    <a:cubicBezTo>
                      <a:pt x="55" y="329"/>
                      <a:pt x="48" y="324"/>
                      <a:pt x="41" y="318"/>
                    </a:cubicBezTo>
                    <a:cubicBezTo>
                      <a:pt x="31" y="307"/>
                      <a:pt x="25" y="295"/>
                      <a:pt x="25" y="280"/>
                    </a:cubicBezTo>
                    <a:cubicBezTo>
                      <a:pt x="25" y="266"/>
                      <a:pt x="31" y="253"/>
                      <a:pt x="41" y="243"/>
                    </a:cubicBezTo>
                    <a:cubicBezTo>
                      <a:pt x="45" y="239"/>
                      <a:pt x="49" y="236"/>
                      <a:pt x="53" y="234"/>
                    </a:cubicBezTo>
                    <a:cubicBezTo>
                      <a:pt x="51" y="233"/>
                      <a:pt x="50" y="232"/>
                      <a:pt x="49" y="230"/>
                    </a:cubicBezTo>
                    <a:cubicBezTo>
                      <a:pt x="39" y="220"/>
                      <a:pt x="33" y="208"/>
                      <a:pt x="33" y="193"/>
                    </a:cubicBezTo>
                    <a:cubicBezTo>
                      <a:pt x="33" y="179"/>
                      <a:pt x="39" y="166"/>
                      <a:pt x="49" y="156"/>
                    </a:cubicBezTo>
                    <a:cubicBezTo>
                      <a:pt x="58" y="146"/>
                      <a:pt x="69" y="141"/>
                      <a:pt x="82" y="141"/>
                    </a:cubicBezTo>
                    <a:cubicBezTo>
                      <a:pt x="78" y="133"/>
                      <a:pt x="76" y="124"/>
                      <a:pt x="76" y="115"/>
                    </a:cubicBezTo>
                    <a:cubicBezTo>
                      <a:pt x="76" y="100"/>
                      <a:pt x="81" y="88"/>
                      <a:pt x="91" y="77"/>
                    </a:cubicBezTo>
                    <a:cubicBezTo>
                      <a:pt x="102" y="67"/>
                      <a:pt x="114" y="62"/>
                      <a:pt x="129" y="62"/>
                    </a:cubicBezTo>
                    <a:cubicBezTo>
                      <a:pt x="136" y="62"/>
                      <a:pt x="142" y="63"/>
                      <a:pt x="149" y="66"/>
                    </a:cubicBezTo>
                    <a:cubicBezTo>
                      <a:pt x="149" y="65"/>
                      <a:pt x="149" y="65"/>
                      <a:pt x="149" y="65"/>
                    </a:cubicBezTo>
                    <a:cubicBezTo>
                      <a:pt x="149" y="50"/>
                      <a:pt x="154" y="38"/>
                      <a:pt x="164" y="27"/>
                    </a:cubicBezTo>
                    <a:cubicBezTo>
                      <a:pt x="174" y="17"/>
                      <a:pt x="187" y="12"/>
                      <a:pt x="201" y="12"/>
                    </a:cubicBezTo>
                    <a:cubicBezTo>
                      <a:pt x="216" y="12"/>
                      <a:pt x="228" y="17"/>
                      <a:pt x="239" y="27"/>
                    </a:cubicBezTo>
                    <a:cubicBezTo>
                      <a:pt x="239" y="28"/>
                      <a:pt x="239" y="28"/>
                      <a:pt x="239" y="28"/>
                    </a:cubicBezTo>
                    <a:close/>
                    <a:moveTo>
                      <a:pt x="499" y="595"/>
                    </a:moveTo>
                    <a:cubicBezTo>
                      <a:pt x="515" y="599"/>
                      <a:pt x="521" y="594"/>
                      <a:pt x="516" y="579"/>
                    </a:cubicBezTo>
                    <a:cubicBezTo>
                      <a:pt x="451" y="467"/>
                      <a:pt x="451" y="467"/>
                      <a:pt x="451" y="467"/>
                    </a:cubicBezTo>
                    <a:cubicBezTo>
                      <a:pt x="441" y="475"/>
                      <a:pt x="429" y="479"/>
                      <a:pt x="416" y="479"/>
                    </a:cubicBezTo>
                    <a:cubicBezTo>
                      <a:pt x="403" y="479"/>
                      <a:pt x="392" y="476"/>
                      <a:pt x="382" y="469"/>
                    </a:cubicBezTo>
                    <a:cubicBezTo>
                      <a:pt x="380" y="478"/>
                      <a:pt x="375" y="485"/>
                      <a:pt x="368" y="492"/>
                    </a:cubicBezTo>
                    <a:cubicBezTo>
                      <a:pt x="361" y="499"/>
                      <a:pt x="354" y="504"/>
                      <a:pt x="346" y="506"/>
                    </a:cubicBezTo>
                    <a:cubicBezTo>
                      <a:pt x="407" y="629"/>
                      <a:pt x="407" y="629"/>
                      <a:pt x="407" y="629"/>
                    </a:cubicBezTo>
                    <a:cubicBezTo>
                      <a:pt x="416" y="643"/>
                      <a:pt x="422" y="643"/>
                      <a:pt x="427" y="628"/>
                    </a:cubicBezTo>
                    <a:cubicBezTo>
                      <a:pt x="428" y="628"/>
                      <a:pt x="428" y="628"/>
                      <a:pt x="428" y="627"/>
                    </a:cubicBezTo>
                    <a:cubicBezTo>
                      <a:pt x="442" y="592"/>
                      <a:pt x="442" y="592"/>
                      <a:pt x="442" y="592"/>
                    </a:cubicBezTo>
                    <a:cubicBezTo>
                      <a:pt x="447" y="578"/>
                      <a:pt x="457" y="575"/>
                      <a:pt x="471" y="581"/>
                    </a:cubicBezTo>
                    <a:cubicBezTo>
                      <a:pt x="497" y="595"/>
                      <a:pt x="497" y="595"/>
                      <a:pt x="497" y="595"/>
                    </a:cubicBezTo>
                    <a:cubicBezTo>
                      <a:pt x="498" y="595"/>
                      <a:pt x="498" y="595"/>
                      <a:pt x="499" y="595"/>
                    </a:cubicBezTo>
                    <a:close/>
                    <a:moveTo>
                      <a:pt x="407" y="213"/>
                    </a:moveTo>
                    <a:cubicBezTo>
                      <a:pt x="402" y="209"/>
                      <a:pt x="397" y="207"/>
                      <a:pt x="390" y="206"/>
                    </a:cubicBezTo>
                    <a:cubicBezTo>
                      <a:pt x="349" y="200"/>
                      <a:pt x="349" y="200"/>
                      <a:pt x="349" y="200"/>
                    </a:cubicBezTo>
                    <a:cubicBezTo>
                      <a:pt x="346" y="200"/>
                      <a:pt x="344" y="199"/>
                      <a:pt x="342" y="197"/>
                    </a:cubicBezTo>
                    <a:cubicBezTo>
                      <a:pt x="340" y="196"/>
                      <a:pt x="339" y="194"/>
                      <a:pt x="338" y="192"/>
                    </a:cubicBezTo>
                    <a:cubicBezTo>
                      <a:pt x="319" y="154"/>
                      <a:pt x="319" y="154"/>
                      <a:pt x="319" y="154"/>
                    </a:cubicBezTo>
                    <a:cubicBezTo>
                      <a:pt x="316" y="148"/>
                      <a:pt x="312" y="144"/>
                      <a:pt x="306" y="140"/>
                    </a:cubicBezTo>
                    <a:cubicBezTo>
                      <a:pt x="301" y="137"/>
                      <a:pt x="295" y="135"/>
                      <a:pt x="289" y="135"/>
                    </a:cubicBezTo>
                    <a:cubicBezTo>
                      <a:pt x="282" y="135"/>
                      <a:pt x="276" y="137"/>
                      <a:pt x="271" y="140"/>
                    </a:cubicBezTo>
                    <a:cubicBezTo>
                      <a:pt x="265" y="144"/>
                      <a:pt x="261" y="148"/>
                      <a:pt x="258" y="154"/>
                    </a:cubicBezTo>
                    <a:cubicBezTo>
                      <a:pt x="240" y="192"/>
                      <a:pt x="240" y="192"/>
                      <a:pt x="240" y="192"/>
                    </a:cubicBezTo>
                    <a:cubicBezTo>
                      <a:pt x="239" y="194"/>
                      <a:pt x="237" y="196"/>
                      <a:pt x="235" y="197"/>
                    </a:cubicBezTo>
                    <a:cubicBezTo>
                      <a:pt x="233" y="199"/>
                      <a:pt x="231" y="200"/>
                      <a:pt x="228" y="200"/>
                    </a:cubicBezTo>
                    <a:cubicBezTo>
                      <a:pt x="187" y="206"/>
                      <a:pt x="187" y="206"/>
                      <a:pt x="187" y="206"/>
                    </a:cubicBezTo>
                    <a:cubicBezTo>
                      <a:pt x="180" y="207"/>
                      <a:pt x="175" y="209"/>
                      <a:pt x="170" y="213"/>
                    </a:cubicBezTo>
                    <a:cubicBezTo>
                      <a:pt x="165" y="218"/>
                      <a:pt x="161" y="223"/>
                      <a:pt x="159" y="229"/>
                    </a:cubicBezTo>
                    <a:cubicBezTo>
                      <a:pt x="157" y="235"/>
                      <a:pt x="157" y="241"/>
                      <a:pt x="159" y="248"/>
                    </a:cubicBezTo>
                    <a:cubicBezTo>
                      <a:pt x="160" y="254"/>
                      <a:pt x="163" y="259"/>
                      <a:pt x="168" y="264"/>
                    </a:cubicBezTo>
                    <a:cubicBezTo>
                      <a:pt x="198" y="293"/>
                      <a:pt x="198" y="293"/>
                      <a:pt x="198" y="293"/>
                    </a:cubicBezTo>
                    <a:cubicBezTo>
                      <a:pt x="200" y="295"/>
                      <a:pt x="201" y="297"/>
                      <a:pt x="202" y="299"/>
                    </a:cubicBezTo>
                    <a:cubicBezTo>
                      <a:pt x="203" y="301"/>
                      <a:pt x="203" y="304"/>
                      <a:pt x="202" y="306"/>
                    </a:cubicBezTo>
                    <a:cubicBezTo>
                      <a:pt x="195" y="348"/>
                      <a:pt x="195" y="348"/>
                      <a:pt x="195" y="348"/>
                    </a:cubicBezTo>
                    <a:cubicBezTo>
                      <a:pt x="194" y="353"/>
                      <a:pt x="195" y="357"/>
                      <a:pt x="196" y="362"/>
                    </a:cubicBezTo>
                    <a:cubicBezTo>
                      <a:pt x="197" y="367"/>
                      <a:pt x="199" y="371"/>
                      <a:pt x="203" y="375"/>
                    </a:cubicBezTo>
                    <a:cubicBezTo>
                      <a:pt x="206" y="379"/>
                      <a:pt x="210" y="382"/>
                      <a:pt x="214" y="384"/>
                    </a:cubicBezTo>
                    <a:cubicBezTo>
                      <a:pt x="219" y="386"/>
                      <a:pt x="224" y="387"/>
                      <a:pt x="229" y="387"/>
                    </a:cubicBezTo>
                    <a:cubicBezTo>
                      <a:pt x="234" y="387"/>
                      <a:pt x="239" y="386"/>
                      <a:pt x="244" y="383"/>
                    </a:cubicBezTo>
                    <a:cubicBezTo>
                      <a:pt x="282" y="364"/>
                      <a:pt x="282" y="364"/>
                      <a:pt x="282" y="364"/>
                    </a:cubicBezTo>
                    <a:cubicBezTo>
                      <a:pt x="284" y="363"/>
                      <a:pt x="286" y="362"/>
                      <a:pt x="289" y="362"/>
                    </a:cubicBezTo>
                    <a:cubicBezTo>
                      <a:pt x="291" y="362"/>
                      <a:pt x="293" y="363"/>
                      <a:pt x="296" y="364"/>
                    </a:cubicBezTo>
                    <a:cubicBezTo>
                      <a:pt x="333" y="383"/>
                      <a:pt x="333" y="383"/>
                      <a:pt x="333" y="383"/>
                    </a:cubicBezTo>
                    <a:cubicBezTo>
                      <a:pt x="338" y="386"/>
                      <a:pt x="343" y="387"/>
                      <a:pt x="349" y="387"/>
                    </a:cubicBezTo>
                    <a:cubicBezTo>
                      <a:pt x="354" y="387"/>
                      <a:pt x="358" y="386"/>
                      <a:pt x="363" y="384"/>
                    </a:cubicBezTo>
                    <a:cubicBezTo>
                      <a:pt x="367" y="382"/>
                      <a:pt x="371" y="379"/>
                      <a:pt x="374" y="375"/>
                    </a:cubicBezTo>
                    <a:cubicBezTo>
                      <a:pt x="378" y="371"/>
                      <a:pt x="380" y="367"/>
                      <a:pt x="381" y="362"/>
                    </a:cubicBezTo>
                    <a:cubicBezTo>
                      <a:pt x="383" y="357"/>
                      <a:pt x="383" y="353"/>
                      <a:pt x="382" y="348"/>
                    </a:cubicBezTo>
                    <a:cubicBezTo>
                      <a:pt x="375" y="306"/>
                      <a:pt x="375" y="306"/>
                      <a:pt x="375" y="306"/>
                    </a:cubicBezTo>
                    <a:cubicBezTo>
                      <a:pt x="374" y="304"/>
                      <a:pt x="375" y="301"/>
                      <a:pt x="375" y="299"/>
                    </a:cubicBezTo>
                    <a:cubicBezTo>
                      <a:pt x="376" y="297"/>
                      <a:pt x="377" y="295"/>
                      <a:pt x="379" y="293"/>
                    </a:cubicBezTo>
                    <a:cubicBezTo>
                      <a:pt x="409" y="264"/>
                      <a:pt x="409" y="264"/>
                      <a:pt x="409" y="264"/>
                    </a:cubicBezTo>
                    <a:cubicBezTo>
                      <a:pt x="414" y="259"/>
                      <a:pt x="417" y="254"/>
                      <a:pt x="418" y="248"/>
                    </a:cubicBezTo>
                    <a:cubicBezTo>
                      <a:pt x="420" y="241"/>
                      <a:pt x="420" y="235"/>
                      <a:pt x="418" y="229"/>
                    </a:cubicBezTo>
                    <a:cubicBezTo>
                      <a:pt x="416" y="223"/>
                      <a:pt x="412" y="218"/>
                      <a:pt x="407" y="213"/>
                    </a:cubicBezTo>
                    <a:close/>
                    <a:moveTo>
                      <a:pt x="118" y="466"/>
                    </a:moveTo>
                    <a:cubicBezTo>
                      <a:pt x="52" y="579"/>
                      <a:pt x="52" y="579"/>
                      <a:pt x="52" y="579"/>
                    </a:cubicBezTo>
                    <a:cubicBezTo>
                      <a:pt x="47" y="594"/>
                      <a:pt x="53" y="600"/>
                      <a:pt x="69" y="595"/>
                    </a:cubicBezTo>
                    <a:cubicBezTo>
                      <a:pt x="70" y="595"/>
                      <a:pt x="70" y="595"/>
                      <a:pt x="71" y="595"/>
                    </a:cubicBezTo>
                    <a:cubicBezTo>
                      <a:pt x="97" y="581"/>
                      <a:pt x="97" y="581"/>
                      <a:pt x="97" y="581"/>
                    </a:cubicBezTo>
                    <a:cubicBezTo>
                      <a:pt x="111" y="575"/>
                      <a:pt x="121" y="578"/>
                      <a:pt x="126" y="592"/>
                    </a:cubicBezTo>
                    <a:cubicBezTo>
                      <a:pt x="140" y="627"/>
                      <a:pt x="140" y="627"/>
                      <a:pt x="140" y="627"/>
                    </a:cubicBezTo>
                    <a:cubicBezTo>
                      <a:pt x="140" y="628"/>
                      <a:pt x="140" y="628"/>
                      <a:pt x="141" y="628"/>
                    </a:cubicBezTo>
                    <a:cubicBezTo>
                      <a:pt x="146" y="643"/>
                      <a:pt x="152" y="643"/>
                      <a:pt x="161" y="629"/>
                    </a:cubicBezTo>
                    <a:cubicBezTo>
                      <a:pt x="222" y="507"/>
                      <a:pt x="222" y="507"/>
                      <a:pt x="222" y="507"/>
                    </a:cubicBezTo>
                    <a:cubicBezTo>
                      <a:pt x="214" y="505"/>
                      <a:pt x="207" y="500"/>
                      <a:pt x="200" y="494"/>
                    </a:cubicBezTo>
                    <a:cubicBezTo>
                      <a:pt x="193" y="487"/>
                      <a:pt x="189" y="479"/>
                      <a:pt x="186" y="470"/>
                    </a:cubicBezTo>
                    <a:cubicBezTo>
                      <a:pt x="177" y="476"/>
                      <a:pt x="166" y="479"/>
                      <a:pt x="155" y="479"/>
                    </a:cubicBezTo>
                    <a:cubicBezTo>
                      <a:pt x="141" y="479"/>
                      <a:pt x="129" y="475"/>
                      <a:pt x="118" y="4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53"/>
          <p:cNvSpPr txBox="1"/>
          <p:nvPr/>
        </p:nvSpPr>
        <p:spPr>
          <a:xfrm>
            <a:off x="900000" y="900000"/>
            <a:ext cx="11291999" cy="2575980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正数、负数以及 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0 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的含义</a:t>
            </a:r>
            <a:endParaRPr lang="en-US" altLang="zh-CN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       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1.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正数和负数可以表示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相反意义的量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2.  0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不仅表示“没有”，还可以表示某些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确定意义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，它是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正数和负</a:t>
            </a:r>
            <a:endParaRPr lang="en-US" altLang="zh-CN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数的分界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80000" y="108000"/>
            <a:ext cx="1727000" cy="400110"/>
            <a:chOff x="5287328" y="2980155"/>
            <a:chExt cx="1727000" cy="400110"/>
          </a:xfrm>
        </p:grpSpPr>
        <p:grpSp>
          <p:nvGrpSpPr>
            <p:cNvPr id="12" name="组合 109"/>
            <p:cNvGrpSpPr/>
            <p:nvPr/>
          </p:nvGrpSpPr>
          <p:grpSpPr>
            <a:xfrm>
              <a:off x="5799565" y="2980155"/>
              <a:ext cx="1214763" cy="400110"/>
              <a:chOff x="715825" y="140511"/>
              <a:chExt cx="1214763" cy="400110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720000" y="140511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课堂小结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715825" y="214566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" name="组合 110"/>
            <p:cNvGrpSpPr/>
            <p:nvPr/>
          </p:nvGrpSpPr>
          <p:grpSpPr>
            <a:xfrm>
              <a:off x="5287328" y="3000190"/>
              <a:ext cx="360040" cy="360040"/>
              <a:chOff x="5699956" y="2780928"/>
              <a:chExt cx="360040" cy="360040"/>
            </a:xfrm>
          </p:grpSpPr>
          <p:sp>
            <p:nvSpPr>
              <p:cNvPr id="14" name="矩形: 圆角 111"/>
              <p:cNvSpPr/>
              <p:nvPr/>
            </p:nvSpPr>
            <p:spPr>
              <a:xfrm>
                <a:off x="5699956" y="2780928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15"/>
              <p:cNvSpPr>
                <a:spLocks noChangeAspect="1" noEditPoints="1"/>
              </p:cNvSpPr>
              <p:nvPr/>
            </p:nvSpPr>
            <p:spPr bwMode="auto">
              <a:xfrm>
                <a:off x="5779219" y="2834948"/>
                <a:ext cx="201515" cy="252000"/>
              </a:xfrm>
              <a:custGeom>
                <a:avLst/>
                <a:gdLst>
                  <a:gd name="T0" fmla="*/ 286 w 568"/>
                  <a:gd name="T1" fmla="*/ 0 h 709"/>
                  <a:gd name="T2" fmla="*/ 369 w 568"/>
                  <a:gd name="T3" fmla="*/ 12 h 709"/>
                  <a:gd name="T4" fmla="*/ 421 w 568"/>
                  <a:gd name="T5" fmla="*/ 66 h 709"/>
                  <a:gd name="T6" fmla="*/ 495 w 568"/>
                  <a:gd name="T7" fmla="*/ 115 h 709"/>
                  <a:gd name="T8" fmla="*/ 537 w 568"/>
                  <a:gd name="T9" fmla="*/ 193 h 709"/>
                  <a:gd name="T10" fmla="*/ 527 w 568"/>
                  <a:gd name="T11" fmla="*/ 243 h 709"/>
                  <a:gd name="T12" fmla="*/ 506 w 568"/>
                  <a:gd name="T13" fmla="*/ 331 h 709"/>
                  <a:gd name="T14" fmla="*/ 473 w 568"/>
                  <a:gd name="T15" fmla="*/ 418 h 709"/>
                  <a:gd name="T16" fmla="*/ 545 w 568"/>
                  <a:gd name="T17" fmla="*/ 634 h 709"/>
                  <a:gd name="T18" fmla="*/ 432 w 568"/>
                  <a:gd name="T19" fmla="*/ 687 h 709"/>
                  <a:gd name="T20" fmla="*/ 287 w 568"/>
                  <a:gd name="T21" fmla="*/ 492 h 709"/>
                  <a:gd name="T22" fmla="*/ 265 w 568"/>
                  <a:gd name="T23" fmla="*/ 505 h 709"/>
                  <a:gd name="T24" fmla="*/ 112 w 568"/>
                  <a:gd name="T25" fmla="*/ 628 h 709"/>
                  <a:gd name="T26" fmla="*/ 8 w 568"/>
                  <a:gd name="T27" fmla="*/ 605 h 709"/>
                  <a:gd name="T28" fmla="*/ 97 w 568"/>
                  <a:gd name="T29" fmla="*/ 419 h 709"/>
                  <a:gd name="T30" fmla="*/ 52 w 568"/>
                  <a:gd name="T31" fmla="*/ 365 h 709"/>
                  <a:gd name="T32" fmla="*/ 25 w 568"/>
                  <a:gd name="T33" fmla="*/ 280 h 709"/>
                  <a:gd name="T34" fmla="*/ 49 w 568"/>
                  <a:gd name="T35" fmla="*/ 230 h 709"/>
                  <a:gd name="T36" fmla="*/ 82 w 568"/>
                  <a:gd name="T37" fmla="*/ 141 h 709"/>
                  <a:gd name="T38" fmla="*/ 129 w 568"/>
                  <a:gd name="T39" fmla="*/ 62 h 709"/>
                  <a:gd name="T40" fmla="*/ 164 w 568"/>
                  <a:gd name="T41" fmla="*/ 27 h 709"/>
                  <a:gd name="T42" fmla="*/ 239 w 568"/>
                  <a:gd name="T43" fmla="*/ 28 h 709"/>
                  <a:gd name="T44" fmla="*/ 451 w 568"/>
                  <a:gd name="T45" fmla="*/ 467 h 709"/>
                  <a:gd name="T46" fmla="*/ 368 w 568"/>
                  <a:gd name="T47" fmla="*/ 492 h 709"/>
                  <a:gd name="T48" fmla="*/ 427 w 568"/>
                  <a:gd name="T49" fmla="*/ 628 h 709"/>
                  <a:gd name="T50" fmla="*/ 471 w 568"/>
                  <a:gd name="T51" fmla="*/ 581 h 709"/>
                  <a:gd name="T52" fmla="*/ 407 w 568"/>
                  <a:gd name="T53" fmla="*/ 213 h 709"/>
                  <a:gd name="T54" fmla="*/ 342 w 568"/>
                  <a:gd name="T55" fmla="*/ 197 h 709"/>
                  <a:gd name="T56" fmla="*/ 306 w 568"/>
                  <a:gd name="T57" fmla="*/ 140 h 709"/>
                  <a:gd name="T58" fmla="*/ 258 w 568"/>
                  <a:gd name="T59" fmla="*/ 154 h 709"/>
                  <a:gd name="T60" fmla="*/ 228 w 568"/>
                  <a:gd name="T61" fmla="*/ 200 h 709"/>
                  <a:gd name="T62" fmla="*/ 159 w 568"/>
                  <a:gd name="T63" fmla="*/ 229 h 709"/>
                  <a:gd name="T64" fmla="*/ 198 w 568"/>
                  <a:gd name="T65" fmla="*/ 293 h 709"/>
                  <a:gd name="T66" fmla="*/ 195 w 568"/>
                  <a:gd name="T67" fmla="*/ 348 h 709"/>
                  <a:gd name="T68" fmla="*/ 214 w 568"/>
                  <a:gd name="T69" fmla="*/ 384 h 709"/>
                  <a:gd name="T70" fmla="*/ 282 w 568"/>
                  <a:gd name="T71" fmla="*/ 364 h 709"/>
                  <a:gd name="T72" fmla="*/ 333 w 568"/>
                  <a:gd name="T73" fmla="*/ 383 h 709"/>
                  <a:gd name="T74" fmla="*/ 374 w 568"/>
                  <a:gd name="T75" fmla="*/ 375 h 709"/>
                  <a:gd name="T76" fmla="*/ 375 w 568"/>
                  <a:gd name="T77" fmla="*/ 306 h 709"/>
                  <a:gd name="T78" fmla="*/ 409 w 568"/>
                  <a:gd name="T79" fmla="*/ 264 h 709"/>
                  <a:gd name="T80" fmla="*/ 407 w 568"/>
                  <a:gd name="T81" fmla="*/ 213 h 709"/>
                  <a:gd name="T82" fmla="*/ 69 w 568"/>
                  <a:gd name="T83" fmla="*/ 595 h 709"/>
                  <a:gd name="T84" fmla="*/ 126 w 568"/>
                  <a:gd name="T85" fmla="*/ 592 h 709"/>
                  <a:gd name="T86" fmla="*/ 161 w 568"/>
                  <a:gd name="T87" fmla="*/ 629 h 709"/>
                  <a:gd name="T88" fmla="*/ 186 w 568"/>
                  <a:gd name="T89" fmla="*/ 47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68" h="709">
                    <a:moveTo>
                      <a:pt x="239" y="28"/>
                    </a:moveTo>
                    <a:cubicBezTo>
                      <a:pt x="242" y="23"/>
                      <a:pt x="245" y="19"/>
                      <a:pt x="249" y="15"/>
                    </a:cubicBezTo>
                    <a:cubicBezTo>
                      <a:pt x="259" y="5"/>
                      <a:pt x="272" y="0"/>
                      <a:pt x="286" y="0"/>
                    </a:cubicBezTo>
                    <a:cubicBezTo>
                      <a:pt x="301" y="0"/>
                      <a:pt x="313" y="5"/>
                      <a:pt x="323" y="15"/>
                    </a:cubicBezTo>
                    <a:cubicBezTo>
                      <a:pt x="327" y="19"/>
                      <a:pt x="330" y="22"/>
                      <a:pt x="332" y="27"/>
                    </a:cubicBezTo>
                    <a:cubicBezTo>
                      <a:pt x="342" y="17"/>
                      <a:pt x="354" y="12"/>
                      <a:pt x="369" y="12"/>
                    </a:cubicBezTo>
                    <a:cubicBezTo>
                      <a:pt x="383" y="12"/>
                      <a:pt x="396" y="17"/>
                      <a:pt x="406" y="27"/>
                    </a:cubicBezTo>
                    <a:cubicBezTo>
                      <a:pt x="416" y="38"/>
                      <a:pt x="421" y="50"/>
                      <a:pt x="421" y="65"/>
                    </a:cubicBezTo>
                    <a:cubicBezTo>
                      <a:pt x="421" y="65"/>
                      <a:pt x="421" y="66"/>
                      <a:pt x="421" y="66"/>
                    </a:cubicBezTo>
                    <a:cubicBezTo>
                      <a:pt x="428" y="63"/>
                      <a:pt x="435" y="62"/>
                      <a:pt x="442" y="62"/>
                    </a:cubicBezTo>
                    <a:cubicBezTo>
                      <a:pt x="457" y="62"/>
                      <a:pt x="469" y="67"/>
                      <a:pt x="480" y="77"/>
                    </a:cubicBezTo>
                    <a:cubicBezTo>
                      <a:pt x="490" y="88"/>
                      <a:pt x="495" y="100"/>
                      <a:pt x="495" y="115"/>
                    </a:cubicBezTo>
                    <a:cubicBezTo>
                      <a:pt x="495" y="124"/>
                      <a:pt x="493" y="133"/>
                      <a:pt x="488" y="141"/>
                    </a:cubicBezTo>
                    <a:cubicBezTo>
                      <a:pt x="501" y="141"/>
                      <a:pt x="513" y="146"/>
                      <a:pt x="522" y="156"/>
                    </a:cubicBezTo>
                    <a:cubicBezTo>
                      <a:pt x="532" y="166"/>
                      <a:pt x="537" y="179"/>
                      <a:pt x="537" y="193"/>
                    </a:cubicBezTo>
                    <a:cubicBezTo>
                      <a:pt x="537" y="208"/>
                      <a:pt x="532" y="220"/>
                      <a:pt x="522" y="230"/>
                    </a:cubicBezTo>
                    <a:cubicBezTo>
                      <a:pt x="520" y="232"/>
                      <a:pt x="519" y="234"/>
                      <a:pt x="517" y="235"/>
                    </a:cubicBezTo>
                    <a:cubicBezTo>
                      <a:pt x="520" y="237"/>
                      <a:pt x="524" y="240"/>
                      <a:pt x="527" y="243"/>
                    </a:cubicBezTo>
                    <a:cubicBezTo>
                      <a:pt x="537" y="253"/>
                      <a:pt x="542" y="266"/>
                      <a:pt x="542" y="280"/>
                    </a:cubicBezTo>
                    <a:cubicBezTo>
                      <a:pt x="542" y="295"/>
                      <a:pt x="537" y="307"/>
                      <a:pt x="527" y="318"/>
                    </a:cubicBezTo>
                    <a:cubicBezTo>
                      <a:pt x="521" y="324"/>
                      <a:pt x="514" y="328"/>
                      <a:pt x="506" y="331"/>
                    </a:cubicBezTo>
                    <a:cubicBezTo>
                      <a:pt x="515" y="340"/>
                      <a:pt x="519" y="352"/>
                      <a:pt x="519" y="365"/>
                    </a:cubicBezTo>
                    <a:cubicBezTo>
                      <a:pt x="519" y="380"/>
                      <a:pt x="514" y="392"/>
                      <a:pt x="504" y="402"/>
                    </a:cubicBezTo>
                    <a:cubicBezTo>
                      <a:pt x="495" y="411"/>
                      <a:pt x="485" y="416"/>
                      <a:pt x="473" y="418"/>
                    </a:cubicBezTo>
                    <a:cubicBezTo>
                      <a:pt x="472" y="418"/>
                      <a:pt x="471" y="418"/>
                      <a:pt x="471" y="418"/>
                    </a:cubicBezTo>
                    <a:cubicBezTo>
                      <a:pt x="560" y="605"/>
                      <a:pt x="560" y="605"/>
                      <a:pt x="560" y="605"/>
                    </a:cubicBezTo>
                    <a:cubicBezTo>
                      <a:pt x="568" y="626"/>
                      <a:pt x="563" y="635"/>
                      <a:pt x="545" y="634"/>
                    </a:cubicBezTo>
                    <a:cubicBezTo>
                      <a:pt x="482" y="619"/>
                      <a:pt x="482" y="619"/>
                      <a:pt x="482" y="619"/>
                    </a:cubicBezTo>
                    <a:cubicBezTo>
                      <a:pt x="467" y="613"/>
                      <a:pt x="459" y="616"/>
                      <a:pt x="456" y="628"/>
                    </a:cubicBezTo>
                    <a:cubicBezTo>
                      <a:pt x="432" y="687"/>
                      <a:pt x="432" y="687"/>
                      <a:pt x="432" y="687"/>
                    </a:cubicBezTo>
                    <a:cubicBezTo>
                      <a:pt x="424" y="708"/>
                      <a:pt x="412" y="709"/>
                      <a:pt x="397" y="691"/>
                    </a:cubicBezTo>
                    <a:cubicBezTo>
                      <a:pt x="301" y="503"/>
                      <a:pt x="301" y="503"/>
                      <a:pt x="301" y="503"/>
                    </a:cubicBezTo>
                    <a:cubicBezTo>
                      <a:pt x="296" y="500"/>
                      <a:pt x="291" y="497"/>
                      <a:pt x="287" y="492"/>
                    </a:cubicBezTo>
                    <a:cubicBezTo>
                      <a:pt x="286" y="491"/>
                      <a:pt x="286" y="491"/>
                      <a:pt x="285" y="490"/>
                    </a:cubicBezTo>
                    <a:cubicBezTo>
                      <a:pt x="284" y="491"/>
                      <a:pt x="283" y="492"/>
                      <a:pt x="282" y="494"/>
                    </a:cubicBezTo>
                    <a:cubicBezTo>
                      <a:pt x="277" y="499"/>
                      <a:pt x="271" y="503"/>
                      <a:pt x="265" y="505"/>
                    </a:cubicBezTo>
                    <a:cubicBezTo>
                      <a:pt x="171" y="691"/>
                      <a:pt x="171" y="691"/>
                      <a:pt x="171" y="691"/>
                    </a:cubicBezTo>
                    <a:cubicBezTo>
                      <a:pt x="156" y="709"/>
                      <a:pt x="144" y="708"/>
                      <a:pt x="136" y="687"/>
                    </a:cubicBezTo>
                    <a:cubicBezTo>
                      <a:pt x="112" y="628"/>
                      <a:pt x="112" y="628"/>
                      <a:pt x="112" y="628"/>
                    </a:cubicBezTo>
                    <a:cubicBezTo>
                      <a:pt x="109" y="616"/>
                      <a:pt x="101" y="613"/>
                      <a:pt x="86" y="619"/>
                    </a:cubicBezTo>
                    <a:cubicBezTo>
                      <a:pt x="23" y="634"/>
                      <a:pt x="23" y="634"/>
                      <a:pt x="23" y="634"/>
                    </a:cubicBezTo>
                    <a:cubicBezTo>
                      <a:pt x="5" y="635"/>
                      <a:pt x="0" y="626"/>
                      <a:pt x="8" y="605"/>
                    </a:cubicBezTo>
                    <a:cubicBezTo>
                      <a:pt x="96" y="421"/>
                      <a:pt x="96" y="421"/>
                      <a:pt x="96" y="421"/>
                    </a:cubicBezTo>
                    <a:cubicBezTo>
                      <a:pt x="97" y="422"/>
                      <a:pt x="97" y="422"/>
                      <a:pt x="97" y="422"/>
                    </a:cubicBezTo>
                    <a:cubicBezTo>
                      <a:pt x="97" y="421"/>
                      <a:pt x="97" y="420"/>
                      <a:pt x="97" y="419"/>
                    </a:cubicBezTo>
                    <a:cubicBezTo>
                      <a:pt x="97" y="419"/>
                      <a:pt x="97" y="418"/>
                      <a:pt x="97" y="418"/>
                    </a:cubicBezTo>
                    <a:cubicBezTo>
                      <a:pt x="86" y="416"/>
                      <a:pt x="76" y="411"/>
                      <a:pt x="67" y="402"/>
                    </a:cubicBezTo>
                    <a:cubicBezTo>
                      <a:pt x="57" y="392"/>
                      <a:pt x="52" y="380"/>
                      <a:pt x="52" y="365"/>
                    </a:cubicBezTo>
                    <a:cubicBezTo>
                      <a:pt x="52" y="352"/>
                      <a:pt x="56" y="341"/>
                      <a:pt x="64" y="331"/>
                    </a:cubicBezTo>
                    <a:cubicBezTo>
                      <a:pt x="55" y="329"/>
                      <a:pt x="48" y="324"/>
                      <a:pt x="41" y="318"/>
                    </a:cubicBezTo>
                    <a:cubicBezTo>
                      <a:pt x="31" y="307"/>
                      <a:pt x="25" y="295"/>
                      <a:pt x="25" y="280"/>
                    </a:cubicBezTo>
                    <a:cubicBezTo>
                      <a:pt x="25" y="266"/>
                      <a:pt x="31" y="253"/>
                      <a:pt x="41" y="243"/>
                    </a:cubicBezTo>
                    <a:cubicBezTo>
                      <a:pt x="45" y="239"/>
                      <a:pt x="49" y="236"/>
                      <a:pt x="53" y="234"/>
                    </a:cubicBezTo>
                    <a:cubicBezTo>
                      <a:pt x="51" y="233"/>
                      <a:pt x="50" y="232"/>
                      <a:pt x="49" y="230"/>
                    </a:cubicBezTo>
                    <a:cubicBezTo>
                      <a:pt x="39" y="220"/>
                      <a:pt x="33" y="208"/>
                      <a:pt x="33" y="193"/>
                    </a:cubicBezTo>
                    <a:cubicBezTo>
                      <a:pt x="33" y="179"/>
                      <a:pt x="39" y="166"/>
                      <a:pt x="49" y="156"/>
                    </a:cubicBezTo>
                    <a:cubicBezTo>
                      <a:pt x="58" y="146"/>
                      <a:pt x="69" y="141"/>
                      <a:pt x="82" y="141"/>
                    </a:cubicBezTo>
                    <a:cubicBezTo>
                      <a:pt x="78" y="133"/>
                      <a:pt x="76" y="124"/>
                      <a:pt x="76" y="115"/>
                    </a:cubicBezTo>
                    <a:cubicBezTo>
                      <a:pt x="76" y="100"/>
                      <a:pt x="81" y="88"/>
                      <a:pt x="91" y="77"/>
                    </a:cubicBezTo>
                    <a:cubicBezTo>
                      <a:pt x="102" y="67"/>
                      <a:pt x="114" y="62"/>
                      <a:pt x="129" y="62"/>
                    </a:cubicBezTo>
                    <a:cubicBezTo>
                      <a:pt x="136" y="62"/>
                      <a:pt x="142" y="63"/>
                      <a:pt x="149" y="66"/>
                    </a:cubicBezTo>
                    <a:cubicBezTo>
                      <a:pt x="149" y="65"/>
                      <a:pt x="149" y="65"/>
                      <a:pt x="149" y="65"/>
                    </a:cubicBezTo>
                    <a:cubicBezTo>
                      <a:pt x="149" y="50"/>
                      <a:pt x="154" y="38"/>
                      <a:pt x="164" y="27"/>
                    </a:cubicBezTo>
                    <a:cubicBezTo>
                      <a:pt x="174" y="17"/>
                      <a:pt x="187" y="12"/>
                      <a:pt x="201" y="12"/>
                    </a:cubicBezTo>
                    <a:cubicBezTo>
                      <a:pt x="216" y="12"/>
                      <a:pt x="228" y="17"/>
                      <a:pt x="239" y="27"/>
                    </a:cubicBezTo>
                    <a:cubicBezTo>
                      <a:pt x="239" y="28"/>
                      <a:pt x="239" y="28"/>
                      <a:pt x="239" y="28"/>
                    </a:cubicBezTo>
                    <a:close/>
                    <a:moveTo>
                      <a:pt x="499" y="595"/>
                    </a:moveTo>
                    <a:cubicBezTo>
                      <a:pt x="515" y="599"/>
                      <a:pt x="521" y="594"/>
                      <a:pt x="516" y="579"/>
                    </a:cubicBezTo>
                    <a:cubicBezTo>
                      <a:pt x="451" y="467"/>
                      <a:pt x="451" y="467"/>
                      <a:pt x="451" y="467"/>
                    </a:cubicBezTo>
                    <a:cubicBezTo>
                      <a:pt x="441" y="475"/>
                      <a:pt x="429" y="479"/>
                      <a:pt x="416" y="479"/>
                    </a:cubicBezTo>
                    <a:cubicBezTo>
                      <a:pt x="403" y="479"/>
                      <a:pt x="392" y="476"/>
                      <a:pt x="382" y="469"/>
                    </a:cubicBezTo>
                    <a:cubicBezTo>
                      <a:pt x="380" y="478"/>
                      <a:pt x="375" y="485"/>
                      <a:pt x="368" y="492"/>
                    </a:cubicBezTo>
                    <a:cubicBezTo>
                      <a:pt x="361" y="499"/>
                      <a:pt x="354" y="504"/>
                      <a:pt x="346" y="506"/>
                    </a:cubicBezTo>
                    <a:cubicBezTo>
                      <a:pt x="407" y="629"/>
                      <a:pt x="407" y="629"/>
                      <a:pt x="407" y="629"/>
                    </a:cubicBezTo>
                    <a:cubicBezTo>
                      <a:pt x="416" y="643"/>
                      <a:pt x="422" y="643"/>
                      <a:pt x="427" y="628"/>
                    </a:cubicBezTo>
                    <a:cubicBezTo>
                      <a:pt x="428" y="628"/>
                      <a:pt x="428" y="628"/>
                      <a:pt x="428" y="627"/>
                    </a:cubicBezTo>
                    <a:cubicBezTo>
                      <a:pt x="442" y="592"/>
                      <a:pt x="442" y="592"/>
                      <a:pt x="442" y="592"/>
                    </a:cubicBezTo>
                    <a:cubicBezTo>
                      <a:pt x="447" y="578"/>
                      <a:pt x="457" y="575"/>
                      <a:pt x="471" y="581"/>
                    </a:cubicBezTo>
                    <a:cubicBezTo>
                      <a:pt x="497" y="595"/>
                      <a:pt x="497" y="595"/>
                      <a:pt x="497" y="595"/>
                    </a:cubicBezTo>
                    <a:cubicBezTo>
                      <a:pt x="498" y="595"/>
                      <a:pt x="498" y="595"/>
                      <a:pt x="499" y="595"/>
                    </a:cubicBezTo>
                    <a:close/>
                    <a:moveTo>
                      <a:pt x="407" y="213"/>
                    </a:moveTo>
                    <a:cubicBezTo>
                      <a:pt x="402" y="209"/>
                      <a:pt x="397" y="207"/>
                      <a:pt x="390" y="206"/>
                    </a:cubicBezTo>
                    <a:cubicBezTo>
                      <a:pt x="349" y="200"/>
                      <a:pt x="349" y="200"/>
                      <a:pt x="349" y="200"/>
                    </a:cubicBezTo>
                    <a:cubicBezTo>
                      <a:pt x="346" y="200"/>
                      <a:pt x="344" y="199"/>
                      <a:pt x="342" y="197"/>
                    </a:cubicBezTo>
                    <a:cubicBezTo>
                      <a:pt x="340" y="196"/>
                      <a:pt x="339" y="194"/>
                      <a:pt x="338" y="192"/>
                    </a:cubicBezTo>
                    <a:cubicBezTo>
                      <a:pt x="319" y="154"/>
                      <a:pt x="319" y="154"/>
                      <a:pt x="319" y="154"/>
                    </a:cubicBezTo>
                    <a:cubicBezTo>
                      <a:pt x="316" y="148"/>
                      <a:pt x="312" y="144"/>
                      <a:pt x="306" y="140"/>
                    </a:cubicBezTo>
                    <a:cubicBezTo>
                      <a:pt x="301" y="137"/>
                      <a:pt x="295" y="135"/>
                      <a:pt x="289" y="135"/>
                    </a:cubicBezTo>
                    <a:cubicBezTo>
                      <a:pt x="282" y="135"/>
                      <a:pt x="276" y="137"/>
                      <a:pt x="271" y="140"/>
                    </a:cubicBezTo>
                    <a:cubicBezTo>
                      <a:pt x="265" y="144"/>
                      <a:pt x="261" y="148"/>
                      <a:pt x="258" y="154"/>
                    </a:cubicBezTo>
                    <a:cubicBezTo>
                      <a:pt x="240" y="192"/>
                      <a:pt x="240" y="192"/>
                      <a:pt x="240" y="192"/>
                    </a:cubicBezTo>
                    <a:cubicBezTo>
                      <a:pt x="239" y="194"/>
                      <a:pt x="237" y="196"/>
                      <a:pt x="235" y="197"/>
                    </a:cubicBezTo>
                    <a:cubicBezTo>
                      <a:pt x="233" y="199"/>
                      <a:pt x="231" y="200"/>
                      <a:pt x="228" y="200"/>
                    </a:cubicBezTo>
                    <a:cubicBezTo>
                      <a:pt x="187" y="206"/>
                      <a:pt x="187" y="206"/>
                      <a:pt x="187" y="206"/>
                    </a:cubicBezTo>
                    <a:cubicBezTo>
                      <a:pt x="180" y="207"/>
                      <a:pt x="175" y="209"/>
                      <a:pt x="170" y="213"/>
                    </a:cubicBezTo>
                    <a:cubicBezTo>
                      <a:pt x="165" y="218"/>
                      <a:pt x="161" y="223"/>
                      <a:pt x="159" y="229"/>
                    </a:cubicBezTo>
                    <a:cubicBezTo>
                      <a:pt x="157" y="235"/>
                      <a:pt x="157" y="241"/>
                      <a:pt x="159" y="248"/>
                    </a:cubicBezTo>
                    <a:cubicBezTo>
                      <a:pt x="160" y="254"/>
                      <a:pt x="163" y="259"/>
                      <a:pt x="168" y="264"/>
                    </a:cubicBezTo>
                    <a:cubicBezTo>
                      <a:pt x="198" y="293"/>
                      <a:pt x="198" y="293"/>
                      <a:pt x="198" y="293"/>
                    </a:cubicBezTo>
                    <a:cubicBezTo>
                      <a:pt x="200" y="295"/>
                      <a:pt x="201" y="297"/>
                      <a:pt x="202" y="299"/>
                    </a:cubicBezTo>
                    <a:cubicBezTo>
                      <a:pt x="203" y="301"/>
                      <a:pt x="203" y="304"/>
                      <a:pt x="202" y="306"/>
                    </a:cubicBezTo>
                    <a:cubicBezTo>
                      <a:pt x="195" y="348"/>
                      <a:pt x="195" y="348"/>
                      <a:pt x="195" y="348"/>
                    </a:cubicBezTo>
                    <a:cubicBezTo>
                      <a:pt x="194" y="353"/>
                      <a:pt x="195" y="357"/>
                      <a:pt x="196" y="362"/>
                    </a:cubicBezTo>
                    <a:cubicBezTo>
                      <a:pt x="197" y="367"/>
                      <a:pt x="199" y="371"/>
                      <a:pt x="203" y="375"/>
                    </a:cubicBezTo>
                    <a:cubicBezTo>
                      <a:pt x="206" y="379"/>
                      <a:pt x="210" y="382"/>
                      <a:pt x="214" y="384"/>
                    </a:cubicBezTo>
                    <a:cubicBezTo>
                      <a:pt x="219" y="386"/>
                      <a:pt x="224" y="387"/>
                      <a:pt x="229" y="387"/>
                    </a:cubicBezTo>
                    <a:cubicBezTo>
                      <a:pt x="234" y="387"/>
                      <a:pt x="239" y="386"/>
                      <a:pt x="244" y="383"/>
                    </a:cubicBezTo>
                    <a:cubicBezTo>
                      <a:pt x="282" y="364"/>
                      <a:pt x="282" y="364"/>
                      <a:pt x="282" y="364"/>
                    </a:cubicBezTo>
                    <a:cubicBezTo>
                      <a:pt x="284" y="363"/>
                      <a:pt x="286" y="362"/>
                      <a:pt x="289" y="362"/>
                    </a:cubicBezTo>
                    <a:cubicBezTo>
                      <a:pt x="291" y="362"/>
                      <a:pt x="293" y="363"/>
                      <a:pt x="296" y="364"/>
                    </a:cubicBezTo>
                    <a:cubicBezTo>
                      <a:pt x="333" y="383"/>
                      <a:pt x="333" y="383"/>
                      <a:pt x="333" y="383"/>
                    </a:cubicBezTo>
                    <a:cubicBezTo>
                      <a:pt x="338" y="386"/>
                      <a:pt x="343" y="387"/>
                      <a:pt x="349" y="387"/>
                    </a:cubicBezTo>
                    <a:cubicBezTo>
                      <a:pt x="354" y="387"/>
                      <a:pt x="358" y="386"/>
                      <a:pt x="363" y="384"/>
                    </a:cubicBezTo>
                    <a:cubicBezTo>
                      <a:pt x="367" y="382"/>
                      <a:pt x="371" y="379"/>
                      <a:pt x="374" y="375"/>
                    </a:cubicBezTo>
                    <a:cubicBezTo>
                      <a:pt x="378" y="371"/>
                      <a:pt x="380" y="367"/>
                      <a:pt x="381" y="362"/>
                    </a:cubicBezTo>
                    <a:cubicBezTo>
                      <a:pt x="383" y="357"/>
                      <a:pt x="383" y="353"/>
                      <a:pt x="382" y="348"/>
                    </a:cubicBezTo>
                    <a:cubicBezTo>
                      <a:pt x="375" y="306"/>
                      <a:pt x="375" y="306"/>
                      <a:pt x="375" y="306"/>
                    </a:cubicBezTo>
                    <a:cubicBezTo>
                      <a:pt x="374" y="304"/>
                      <a:pt x="375" y="301"/>
                      <a:pt x="375" y="299"/>
                    </a:cubicBezTo>
                    <a:cubicBezTo>
                      <a:pt x="376" y="297"/>
                      <a:pt x="377" y="295"/>
                      <a:pt x="379" y="293"/>
                    </a:cubicBezTo>
                    <a:cubicBezTo>
                      <a:pt x="409" y="264"/>
                      <a:pt x="409" y="264"/>
                      <a:pt x="409" y="264"/>
                    </a:cubicBezTo>
                    <a:cubicBezTo>
                      <a:pt x="414" y="259"/>
                      <a:pt x="417" y="254"/>
                      <a:pt x="418" y="248"/>
                    </a:cubicBezTo>
                    <a:cubicBezTo>
                      <a:pt x="420" y="241"/>
                      <a:pt x="420" y="235"/>
                      <a:pt x="418" y="229"/>
                    </a:cubicBezTo>
                    <a:cubicBezTo>
                      <a:pt x="416" y="223"/>
                      <a:pt x="412" y="218"/>
                      <a:pt x="407" y="213"/>
                    </a:cubicBezTo>
                    <a:close/>
                    <a:moveTo>
                      <a:pt x="118" y="466"/>
                    </a:moveTo>
                    <a:cubicBezTo>
                      <a:pt x="52" y="579"/>
                      <a:pt x="52" y="579"/>
                      <a:pt x="52" y="579"/>
                    </a:cubicBezTo>
                    <a:cubicBezTo>
                      <a:pt x="47" y="594"/>
                      <a:pt x="53" y="600"/>
                      <a:pt x="69" y="595"/>
                    </a:cubicBezTo>
                    <a:cubicBezTo>
                      <a:pt x="70" y="595"/>
                      <a:pt x="70" y="595"/>
                      <a:pt x="71" y="595"/>
                    </a:cubicBezTo>
                    <a:cubicBezTo>
                      <a:pt x="97" y="581"/>
                      <a:pt x="97" y="581"/>
                      <a:pt x="97" y="581"/>
                    </a:cubicBezTo>
                    <a:cubicBezTo>
                      <a:pt x="111" y="575"/>
                      <a:pt x="121" y="578"/>
                      <a:pt x="126" y="592"/>
                    </a:cubicBezTo>
                    <a:cubicBezTo>
                      <a:pt x="140" y="627"/>
                      <a:pt x="140" y="627"/>
                      <a:pt x="140" y="627"/>
                    </a:cubicBezTo>
                    <a:cubicBezTo>
                      <a:pt x="140" y="628"/>
                      <a:pt x="140" y="628"/>
                      <a:pt x="141" y="628"/>
                    </a:cubicBezTo>
                    <a:cubicBezTo>
                      <a:pt x="146" y="643"/>
                      <a:pt x="152" y="643"/>
                      <a:pt x="161" y="629"/>
                    </a:cubicBezTo>
                    <a:cubicBezTo>
                      <a:pt x="222" y="507"/>
                      <a:pt x="222" y="507"/>
                      <a:pt x="222" y="507"/>
                    </a:cubicBezTo>
                    <a:cubicBezTo>
                      <a:pt x="214" y="505"/>
                      <a:pt x="207" y="500"/>
                      <a:pt x="200" y="494"/>
                    </a:cubicBezTo>
                    <a:cubicBezTo>
                      <a:pt x="193" y="487"/>
                      <a:pt x="189" y="479"/>
                      <a:pt x="186" y="470"/>
                    </a:cubicBezTo>
                    <a:cubicBezTo>
                      <a:pt x="177" y="476"/>
                      <a:pt x="166" y="479"/>
                      <a:pt x="155" y="479"/>
                    </a:cubicBezTo>
                    <a:cubicBezTo>
                      <a:pt x="141" y="479"/>
                      <a:pt x="129" y="475"/>
                      <a:pt x="118" y="4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53"/>
          <p:cNvSpPr txBox="1"/>
          <p:nvPr/>
        </p:nvSpPr>
        <p:spPr>
          <a:xfrm>
            <a:off x="900000" y="900000"/>
            <a:ext cx="11291999" cy="655454"/>
          </a:xfrm>
          <a:prstGeom prst="rect">
            <a:avLst/>
          </a:prstGeom>
          <a:noFill/>
        </p:spPr>
        <p:txBody>
          <a:bodyPr wrap="square" lIns="91458" tIns="45729" rIns="91458" bIns="45729" rtlCol="0">
            <a:spAutoFit/>
          </a:bodyPr>
          <a:lstStyle>
            <a:defPPr>
              <a:defRPr lang="zh-CN"/>
            </a:defPPr>
            <a:lvl1pPr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609600" indent="-1524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1219200" indent="-3048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828800" indent="-4572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2438400" indent="-609600" algn="l" defTabSz="1219200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914400" eaLnBrk="1" hangingPunct="1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　　教科书第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5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页，练习第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3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题．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80000" y="108000"/>
            <a:ext cx="1727000" cy="400110"/>
            <a:chOff x="5287328" y="5725288"/>
            <a:chExt cx="1727000" cy="400110"/>
          </a:xfrm>
        </p:grpSpPr>
        <p:grpSp>
          <p:nvGrpSpPr>
            <p:cNvPr id="18" name="组合 139"/>
            <p:cNvGrpSpPr/>
            <p:nvPr/>
          </p:nvGrpSpPr>
          <p:grpSpPr>
            <a:xfrm>
              <a:off x="5799565" y="5725288"/>
              <a:ext cx="1214763" cy="400110"/>
              <a:chOff x="715825" y="143984"/>
              <a:chExt cx="1214763" cy="400110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课后任务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40"/>
            <p:cNvGrpSpPr/>
            <p:nvPr/>
          </p:nvGrpSpPr>
          <p:grpSpPr>
            <a:xfrm>
              <a:off x="5287328" y="5745323"/>
              <a:ext cx="360040" cy="360040"/>
              <a:chOff x="5303912" y="4113076"/>
              <a:chExt cx="360040" cy="360040"/>
            </a:xfrm>
          </p:grpSpPr>
          <p:sp>
            <p:nvSpPr>
              <p:cNvPr id="20" name="矩形: 圆角 141"/>
              <p:cNvSpPr/>
              <p:nvPr/>
            </p:nvSpPr>
            <p:spPr>
              <a:xfrm>
                <a:off x="5303912" y="4113076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1" name="Freeform 19"/>
              <p:cNvSpPr>
                <a:spLocks noChangeAspect="1" noEditPoints="1"/>
              </p:cNvSpPr>
              <p:nvPr/>
            </p:nvSpPr>
            <p:spPr bwMode="auto">
              <a:xfrm>
                <a:off x="5354598" y="4163496"/>
                <a:ext cx="258668" cy="259200"/>
              </a:xfrm>
              <a:custGeom>
                <a:avLst/>
                <a:gdLst>
                  <a:gd name="T0" fmla="*/ 484 w 579"/>
                  <a:gd name="T1" fmla="*/ 74 h 579"/>
                  <a:gd name="T2" fmla="*/ 255 w 579"/>
                  <a:gd name="T3" fmla="*/ 297 h 579"/>
                  <a:gd name="T4" fmla="*/ 347 w 579"/>
                  <a:gd name="T5" fmla="*/ 392 h 579"/>
                  <a:gd name="T6" fmla="*/ 558 w 579"/>
                  <a:gd name="T7" fmla="*/ 178 h 579"/>
                  <a:gd name="T8" fmla="*/ 579 w 579"/>
                  <a:gd name="T9" fmla="*/ 289 h 579"/>
                  <a:gd name="T10" fmla="*/ 494 w 579"/>
                  <a:gd name="T11" fmla="*/ 494 h 579"/>
                  <a:gd name="T12" fmla="*/ 290 w 579"/>
                  <a:gd name="T13" fmla="*/ 579 h 579"/>
                  <a:gd name="T14" fmla="*/ 85 w 579"/>
                  <a:gd name="T15" fmla="*/ 494 h 579"/>
                  <a:gd name="T16" fmla="*/ 0 w 579"/>
                  <a:gd name="T17" fmla="*/ 289 h 579"/>
                  <a:gd name="T18" fmla="*/ 85 w 579"/>
                  <a:gd name="T19" fmla="*/ 85 h 579"/>
                  <a:gd name="T20" fmla="*/ 290 w 579"/>
                  <a:gd name="T21" fmla="*/ 0 h 579"/>
                  <a:gd name="T22" fmla="*/ 484 w 579"/>
                  <a:gd name="T23" fmla="*/ 74 h 579"/>
                  <a:gd name="T24" fmla="*/ 245 w 579"/>
                  <a:gd name="T25" fmla="*/ 335 h 579"/>
                  <a:gd name="T26" fmla="*/ 244 w 579"/>
                  <a:gd name="T27" fmla="*/ 334 h 579"/>
                  <a:gd name="T28" fmla="*/ 227 w 579"/>
                  <a:gd name="T29" fmla="*/ 343 h 579"/>
                  <a:gd name="T30" fmla="*/ 202 w 579"/>
                  <a:gd name="T31" fmla="*/ 427 h 579"/>
                  <a:gd name="T32" fmla="*/ 218 w 579"/>
                  <a:gd name="T33" fmla="*/ 441 h 579"/>
                  <a:gd name="T34" fmla="*/ 304 w 579"/>
                  <a:gd name="T35" fmla="*/ 416 h 579"/>
                  <a:gd name="T36" fmla="*/ 310 w 579"/>
                  <a:gd name="T37" fmla="*/ 400 h 579"/>
                  <a:gd name="T38" fmla="*/ 245 w 579"/>
                  <a:gd name="T39" fmla="*/ 335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79" h="579">
                    <a:moveTo>
                      <a:pt x="484" y="74"/>
                    </a:moveTo>
                    <a:cubicBezTo>
                      <a:pt x="255" y="297"/>
                      <a:pt x="255" y="297"/>
                      <a:pt x="255" y="297"/>
                    </a:cubicBezTo>
                    <a:cubicBezTo>
                      <a:pt x="347" y="392"/>
                      <a:pt x="347" y="392"/>
                      <a:pt x="347" y="392"/>
                    </a:cubicBezTo>
                    <a:cubicBezTo>
                      <a:pt x="558" y="178"/>
                      <a:pt x="558" y="178"/>
                      <a:pt x="558" y="178"/>
                    </a:cubicBezTo>
                    <a:cubicBezTo>
                      <a:pt x="572" y="212"/>
                      <a:pt x="579" y="249"/>
                      <a:pt x="579" y="289"/>
                    </a:cubicBezTo>
                    <a:cubicBezTo>
                      <a:pt x="579" y="369"/>
                      <a:pt x="551" y="438"/>
                      <a:pt x="494" y="494"/>
                    </a:cubicBezTo>
                    <a:cubicBezTo>
                      <a:pt x="438" y="551"/>
                      <a:pt x="370" y="579"/>
                      <a:pt x="290" y="579"/>
                    </a:cubicBezTo>
                    <a:cubicBezTo>
                      <a:pt x="210" y="579"/>
                      <a:pt x="141" y="551"/>
                      <a:pt x="85" y="494"/>
                    </a:cubicBezTo>
                    <a:cubicBezTo>
                      <a:pt x="28" y="438"/>
                      <a:pt x="0" y="369"/>
                      <a:pt x="0" y="289"/>
                    </a:cubicBezTo>
                    <a:cubicBezTo>
                      <a:pt x="0" y="209"/>
                      <a:pt x="28" y="141"/>
                      <a:pt x="85" y="85"/>
                    </a:cubicBezTo>
                    <a:cubicBezTo>
                      <a:pt x="141" y="28"/>
                      <a:pt x="210" y="0"/>
                      <a:pt x="290" y="0"/>
                    </a:cubicBezTo>
                    <a:cubicBezTo>
                      <a:pt x="365" y="0"/>
                      <a:pt x="429" y="25"/>
                      <a:pt x="484" y="74"/>
                    </a:cubicBezTo>
                    <a:close/>
                    <a:moveTo>
                      <a:pt x="245" y="335"/>
                    </a:moveTo>
                    <a:cubicBezTo>
                      <a:pt x="245" y="335"/>
                      <a:pt x="245" y="334"/>
                      <a:pt x="244" y="334"/>
                    </a:cubicBezTo>
                    <a:cubicBezTo>
                      <a:pt x="237" y="328"/>
                      <a:pt x="231" y="331"/>
                      <a:pt x="227" y="343"/>
                    </a:cubicBezTo>
                    <a:cubicBezTo>
                      <a:pt x="202" y="427"/>
                      <a:pt x="202" y="427"/>
                      <a:pt x="202" y="427"/>
                    </a:cubicBezTo>
                    <a:cubicBezTo>
                      <a:pt x="199" y="439"/>
                      <a:pt x="204" y="444"/>
                      <a:pt x="218" y="441"/>
                    </a:cubicBezTo>
                    <a:cubicBezTo>
                      <a:pt x="304" y="416"/>
                      <a:pt x="304" y="416"/>
                      <a:pt x="304" y="416"/>
                    </a:cubicBezTo>
                    <a:cubicBezTo>
                      <a:pt x="315" y="414"/>
                      <a:pt x="317" y="408"/>
                      <a:pt x="310" y="400"/>
                    </a:cubicBezTo>
                    <a:lnTo>
                      <a:pt x="245" y="3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文本框 3" descr="7b0a2020202022776f7264617274223a2022220a7d0a"/>
          <p:cNvSpPr txBox="1"/>
          <p:nvPr>
            <p:custDataLst>
              <p:tags r:id="rId2"/>
            </p:custDataLst>
          </p:nvPr>
        </p:nvSpPr>
        <p:spPr>
          <a:xfrm>
            <a:off x="1451294" y="2849699"/>
            <a:ext cx="9163685" cy="27997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defTabSz="685800" eaLnBrk="1" hangingPunct="1">
              <a:defRPr/>
            </a:pP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路虽远</a:t>
            </a:r>
            <a:r>
              <a:rPr lang="en-US" altLang="zh-CN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  </a:t>
            </a: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行者将至</a:t>
            </a:r>
            <a:endParaRPr lang="zh-CN" altLang="en-US" sz="8800" b="1" noProof="1">
              <a:ln w="13305" cmpd="sng">
                <a:solidFill>
                  <a:srgbClr val="EFF4FB"/>
                </a:solidFill>
                <a:prstDash val="solid"/>
              </a:ln>
              <a:gradFill>
                <a:gsLst>
                  <a:gs pos="51300">
                    <a:srgbClr val="C00000"/>
                  </a:gs>
                  <a:gs pos="0">
                    <a:srgbClr val="DF0303"/>
                  </a:gs>
                  <a:gs pos="100000">
                    <a:srgbClr val="FEA06E"/>
                  </a:gs>
                </a:gsLst>
                <a:lin ang="5400000" scaled="1"/>
              </a:gradFill>
              <a:effectLst>
                <a:innerShdw blurRad="33262" dist="50800" dir="18900000">
                  <a:srgbClr val="89210D">
                    <a:alpha val="29000"/>
                  </a:srgbClr>
                </a:innerShdw>
                <a:reflection blurRad="46567" stA="38000" endA="900" endPos="60000" dist="38100" dir="5400000" sy="-100000" algn="bl" rotWithShape="0"/>
              </a:effectLst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  <a:sym typeface="字魂江汉手书" panose="00000500000000000000" charset="-122"/>
            </a:endParaRPr>
          </a:p>
          <a:p>
            <a:pPr algn="ctr" defTabSz="685800" eaLnBrk="1" hangingPunct="1">
              <a:defRPr/>
            </a:pP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事虽难</a:t>
            </a:r>
            <a:r>
              <a:rPr lang="en-US" altLang="zh-CN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  </a:t>
            </a: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做者必成</a:t>
            </a:r>
            <a:endParaRPr lang="zh-CN" altLang="en-US" sz="8800" b="1" noProof="1">
              <a:ln w="13305" cmpd="sng">
                <a:solidFill>
                  <a:srgbClr val="EFF4FB"/>
                </a:solidFill>
                <a:prstDash val="solid"/>
              </a:ln>
              <a:gradFill>
                <a:gsLst>
                  <a:gs pos="51300">
                    <a:srgbClr val="C00000"/>
                  </a:gs>
                  <a:gs pos="0">
                    <a:srgbClr val="DF0303"/>
                  </a:gs>
                  <a:gs pos="100000">
                    <a:srgbClr val="FEA06E"/>
                  </a:gs>
                </a:gsLst>
                <a:lin ang="5400000" scaled="1"/>
              </a:gradFill>
              <a:effectLst>
                <a:innerShdw blurRad="33262" dist="50800" dir="18900000">
                  <a:srgbClr val="89210D">
                    <a:alpha val="29000"/>
                  </a:srgbClr>
                </a:innerShdw>
                <a:reflection blurRad="46567" stA="38000" endA="900" endPos="60000" dist="38100" dir="5400000" sy="-100000" algn="bl" rotWithShape="0"/>
              </a:effectLst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  <a:sym typeface="字魂江汉手书" panose="000005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DOCER_RESOURCE_TRACE_INFO" val="{&quot;id&quot;:&quot;25125218&quot;,&quot;origin&quot;:0,&quot;type&quot;:&quot;wordart&quot;,&quot;user&quot;:&quot;1406506130&quot;}"/>
</p:tagLst>
</file>

<file path=ppt/tags/tag2.xml><?xml version="1.0" encoding="utf-8"?>
<p:tagLst xmlns:p="http://schemas.openxmlformats.org/presentationml/2006/main">
  <p:tag name="KSO_WM_NO_TAGS_SHAPE_FLAG" val="1"/>
</p:tagLst>
</file>

<file path=ppt/tags/tag3.xml><?xml version="1.0" encoding="utf-8"?>
<p:tagLst xmlns:p="http://schemas.openxmlformats.org/presentationml/2006/main">
  <p:tag name="KSO_DOCER_RESOURCE_TRACE_INFO" val="{&quot;id&quot;:&quot;25003849&quot;,&quot;origin&quot;:0,&quot;type&quot;:&quot;wordart&quot;,&quot;user&quot;:&quot;1406506130&quot;}"/>
</p:tagLst>
</file>

<file path=ppt/tags/tag4.xml><?xml version="1.0" encoding="utf-8"?>
<p:tagLst xmlns:p="http://schemas.openxmlformats.org/presentationml/2006/main">
  <p:tag name="ISPRING_RESOURCE_PATHS_HASH_2" val="989527b1c7981587ee5c46f9799818a3fed58fc"/>
</p:tagLst>
</file>

<file path=ppt/theme/theme1.xml><?xml version="1.0" encoding="utf-8"?>
<a:theme xmlns:a="http://schemas.openxmlformats.org/drawingml/2006/main" name="Office 主题​​">
  <a:themeElements>
    <a:clrScheme name="自定义 42">
      <a:dk1>
        <a:sysClr val="windowText" lastClr="000000"/>
      </a:dk1>
      <a:lt1>
        <a:srgbClr val="FFFFFF"/>
      </a:lt1>
      <a:dk2>
        <a:srgbClr val="00A3DF"/>
      </a:dk2>
      <a:lt2>
        <a:srgbClr val="FFFFFF"/>
      </a:lt2>
      <a:accent1>
        <a:srgbClr val="ECF8FE"/>
      </a:accent1>
      <a:accent2>
        <a:srgbClr val="E2F4FD"/>
      </a:accent2>
      <a:accent3>
        <a:srgbClr val="CDECFB"/>
      </a:accent3>
      <a:accent4>
        <a:srgbClr val="C2E6FA"/>
      </a:accent4>
      <a:accent5>
        <a:srgbClr val="B5E2F9"/>
      </a:accent5>
      <a:accent6>
        <a:srgbClr val="007AA7"/>
      </a:accent6>
      <a:hlink>
        <a:srgbClr val="00A3DF"/>
      </a:hlink>
      <a:folHlink>
        <a:srgbClr val="000000"/>
      </a:folHlink>
    </a:clrScheme>
    <a:fontScheme name="字体">
      <a:majorFont>
        <a:latin typeface="Arial"/>
        <a:ea typeface="方正黑体_GBK"/>
        <a:cs typeface=""/>
      </a:majorFont>
      <a:minorFont>
        <a:latin typeface="DongTian"/>
        <a:ea typeface="方正楷体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1771</Words>
  <Application>WPS 演示</Application>
  <PresentationFormat>宽屏</PresentationFormat>
  <Paragraphs>164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6" baseType="lpstr">
      <vt:lpstr>Arial</vt:lpstr>
      <vt:lpstr>宋体</vt:lpstr>
      <vt:lpstr>Wingdings</vt:lpstr>
      <vt:lpstr>方正楷体简体</vt:lpstr>
      <vt:lpstr>方正黑体_GBK</vt:lpstr>
      <vt:lpstr>黑体</vt:lpstr>
      <vt:lpstr>楷体</vt:lpstr>
      <vt:lpstr>仓耳明楷 W04</vt:lpstr>
      <vt:lpstr>汉仪力量黑简</vt:lpstr>
      <vt:lpstr>Calibri</vt:lpstr>
      <vt:lpstr>DongTian</vt:lpstr>
      <vt:lpstr>微软雅黑</vt:lpstr>
      <vt:lpstr>Arial Unicode MS</vt:lpstr>
      <vt:lpstr>汉仪颜楷简</vt:lpstr>
      <vt:lpstr>字魂江汉手书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过路云</cp:lastModifiedBy>
  <cp:revision>7</cp:revision>
  <dcterms:created xsi:type="dcterms:W3CDTF">2024-04-28T01:41:00Z</dcterms:created>
  <dcterms:modified xsi:type="dcterms:W3CDTF">2026-08-18T07:43:15Z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0E8F404801AE4A6EB9B5150E645DD818_12</vt:lpwstr>
  </property>
</Properties>
</file>